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6858000" type="screen4x3"/>
  <p:notesSz cx="6858000" cy="9144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44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Титульный слайд">
    <p:spTree>
      <p:nvGrpSpPr>
        <p:cNvPr id="1" name=""/>
        <p:cNvGrpSpPr/>
        <p:nvPr/>
      </p:nvGrpSpPr>
      <p:grpSpPr bwMode="auto">
        <a:xfrm>
          <a:off x="0" y="0"/>
          <a:ext cx="0" cy="0"/>
          <a:chOff x="0" y="0"/>
          <a:chExt cx="0" cy="0"/>
        </a:xfrm>
      </p:grpSpPr>
      <p:sp>
        <p:nvSpPr>
          <p:cNvPr id="4" name="Скругленный прямоугольник 14"/>
          <p:cNvSpPr/>
          <p:nvPr/>
        </p:nvSpPr>
        <p:spPr bwMode="auto">
          <a:xfrm>
            <a:off x="304800" y="329184"/>
            <a:ext cx="8532055" cy="6196819"/>
          </a:xfrm>
          <a:prstGeom prst="roundRect">
            <a:avLst>
              <a:gd name="adj" fmla="val 2081"/>
            </a:avLst>
          </a:prstGeom>
          <a:gradFill>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Скругленный прямоугольник 9"/>
          <p:cNvSpPr/>
          <p:nvPr/>
        </p:nvSpPr>
        <p:spPr bwMode="auto">
          <a:xfrm>
            <a:off x="418596" y="434162"/>
            <a:ext cx="8306809" cy="3108960"/>
          </a:xfrm>
          <a:prstGeom prst="roundRect">
            <a:avLst>
              <a:gd name="adj" fmla="val 4578"/>
            </a:avLst>
          </a:prstGeom>
          <a:gradFill>
            <a:gsLst>
              <a:gs pos="0">
                <a:schemeClr val="bg1">
                  <a:tint val="75000"/>
                  <a:satMod val="150000"/>
                </a:schemeClr>
              </a:gs>
              <a:gs pos="55000">
                <a:schemeClr val="bg1">
                  <a:shade val="75000"/>
                  <a:satMod val="100000"/>
                </a:schemeClr>
              </a:gs>
              <a:gs pos="100000">
                <a:schemeClr val="bg1">
                  <a:shade val="35000"/>
                  <a:satMod val="100000"/>
                </a:schemeClr>
              </a:gs>
            </a:gsLst>
            <a:path path="circle"/>
          </a:gradFill>
          <a:ln w="8890" cap="rnd" cmpd="sng"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Заголовок 4"/>
          <p:cNvSpPr>
            <a:spLocks noGrp="1"/>
          </p:cNvSpPr>
          <p:nvPr>
            <p:ph type="ctrTitle"/>
          </p:nvPr>
        </p:nvSpPr>
        <p:spPr bwMode="auto">
          <a:xfrm>
            <a:off x="722376" y="1820206"/>
            <a:ext cx="7772400" cy="1828800"/>
          </a:xfrm>
        </p:spPr>
        <p:txBody>
          <a:bodyPr lIns="45720" rIns="45720" bIns="45720"/>
          <a:lstStyle>
            <a:lvl1pPr algn="r">
              <a:defRPr sz="4500" b="1">
                <a:solidFill>
                  <a:schemeClr val="accent1">
                    <a:tint val="88000"/>
                    <a:satMod val="150000"/>
                  </a:schemeClr>
                </a:solidFill>
              </a:defRPr>
            </a:lvl1pPr>
          </a:lstStyle>
          <a:p>
            <a:pPr>
              <a:defRPr/>
            </a:pPr>
            <a:r>
              <a:rPr lang="ru-RU"/>
              <a:t>Образец заголовка</a:t>
            </a:r>
            <a:endParaRPr lang="en-US"/>
          </a:p>
        </p:txBody>
      </p:sp>
      <p:sp>
        <p:nvSpPr>
          <p:cNvPr id="7" name="Подзаголовок 19"/>
          <p:cNvSpPr>
            <a:spLocks noGrp="1"/>
          </p:cNvSpPr>
          <p:nvPr>
            <p:ph type="subTitle" idx="1"/>
          </p:nvPr>
        </p:nvSpPr>
        <p:spPr bwMode="auto">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a:defRPr/>
            </a:pPr>
            <a:r>
              <a:rPr lang="ru-RU"/>
              <a:t>Образец подзаголовка</a:t>
            </a:r>
            <a:endParaRPr lang="en-US"/>
          </a:p>
        </p:txBody>
      </p:sp>
      <p:sp>
        <p:nvSpPr>
          <p:cNvPr id="8" name="Дата 18"/>
          <p:cNvSpPr>
            <a:spLocks noGrp="1"/>
          </p:cNvSpPr>
          <p:nvPr>
            <p:ph type="dt" sz="half" idx="10"/>
          </p:nvPr>
        </p:nvSpPr>
        <p:spPr bwMode="auto"/>
        <p:txBody>
          <a:bodyPr/>
          <a:lstStyle/>
          <a:p>
            <a:pPr>
              <a:defRPr/>
            </a:pPr>
            <a:fld id="{7A67C090-EECA-4B6B-85CE-A5A9D7CA7FBF}" type="datetimeFigureOut">
              <a:rPr lang="ru-RU"/>
              <a:t>10.08.2021</a:t>
            </a:fld>
            <a:endParaRPr lang="ru-RU"/>
          </a:p>
        </p:txBody>
      </p:sp>
      <p:sp>
        <p:nvSpPr>
          <p:cNvPr id="9" name="Нижний колонтитул 7"/>
          <p:cNvSpPr>
            <a:spLocks noGrp="1"/>
          </p:cNvSpPr>
          <p:nvPr>
            <p:ph type="ftr" sz="quarter" idx="11"/>
          </p:nvPr>
        </p:nvSpPr>
        <p:spPr bwMode="auto"/>
        <p:txBody>
          <a:bodyPr/>
          <a:lstStyle/>
          <a:p>
            <a:pPr>
              <a:defRPr/>
            </a:pPr>
            <a:endParaRPr lang="ru-RU"/>
          </a:p>
        </p:txBody>
      </p:sp>
      <p:sp>
        <p:nvSpPr>
          <p:cNvPr id="10" name="Номер слайда 10"/>
          <p:cNvSpPr>
            <a:spLocks noGrp="1"/>
          </p:cNvSpPr>
          <p:nvPr>
            <p:ph type="sldNum" sz="quarter" idx="12"/>
          </p:nvPr>
        </p:nvSpPr>
        <p:spPr bwMode="auto"/>
        <p:txBody>
          <a:bodyPr/>
          <a:lstStyle/>
          <a:p>
            <a:pPr>
              <a:defRPr/>
            </a:pPr>
            <a:fld id="{7E471FDC-D791-4201-905F-6F96F2589F4C}" type="slidenum">
              <a:rPr lang="ru-RU"/>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502920" y="4983480"/>
            <a:ext cx="8183880" cy="1051560"/>
          </a:xfrm>
        </p:spPr>
        <p:txBody>
          <a:bodyPr/>
          <a:lstStyle/>
          <a:p>
            <a:pPr>
              <a:defRPr/>
            </a:pPr>
            <a:r>
              <a:rPr lang="ru-RU"/>
              <a:t>Образец заголовка</a:t>
            </a:r>
            <a:endParaRPr lang="en-US"/>
          </a:p>
        </p:txBody>
      </p:sp>
      <p:sp>
        <p:nvSpPr>
          <p:cNvPr id="5" name="Вертикальный текст 2"/>
          <p:cNvSpPr>
            <a:spLocks noGrp="1"/>
          </p:cNvSpPr>
          <p:nvPr>
            <p:ph type="body" orient="vert" idx="1"/>
          </p:nvPr>
        </p:nvSpPr>
        <p:spPr bwMode="auto">
          <a:xfrm>
            <a:off x="502920" y="530352"/>
            <a:ext cx="8183880" cy="4187952"/>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6" name="Дата 3"/>
          <p:cNvSpPr>
            <a:spLocks noGrp="1"/>
          </p:cNvSpPr>
          <p:nvPr>
            <p:ph type="dt" sz="half" idx="10"/>
          </p:nvPr>
        </p:nvSpPr>
        <p:spPr bwMode="auto"/>
        <p:txBody>
          <a:bodyPr/>
          <a:lstStyle/>
          <a:p>
            <a:pPr>
              <a:defRPr/>
            </a:pPr>
            <a:fld id="{7A67C090-EECA-4B6B-85CE-A5A9D7CA7FBF}" type="datetimeFigureOut">
              <a:rPr lang="ru-RU"/>
              <a:t>10.08.2021</a:t>
            </a:fld>
            <a:endParaRPr lang="ru-RU"/>
          </a:p>
        </p:txBody>
      </p:sp>
      <p:sp>
        <p:nvSpPr>
          <p:cNvPr id="7" name="Нижний колонтитул 4"/>
          <p:cNvSpPr>
            <a:spLocks noGrp="1"/>
          </p:cNvSpPr>
          <p:nvPr>
            <p:ph type="ftr" sz="quarter" idx="11"/>
          </p:nvPr>
        </p:nvSpPr>
        <p:spPr bwMode="auto"/>
        <p:txBody>
          <a:bodyPr/>
          <a:lstStyle/>
          <a:p>
            <a:pPr>
              <a:defRPr/>
            </a:pPr>
            <a:endParaRPr lang="ru-RU"/>
          </a:p>
        </p:txBody>
      </p:sp>
      <p:sp>
        <p:nvSpPr>
          <p:cNvPr id="8" name="Номер слайда 5"/>
          <p:cNvSpPr>
            <a:spLocks noGrp="1"/>
          </p:cNvSpPr>
          <p:nvPr>
            <p:ph type="sldNum" sz="quarter" idx="12"/>
          </p:nvPr>
        </p:nvSpPr>
        <p:spPr bwMode="auto"/>
        <p:txBody>
          <a:bodyPr/>
          <a:lstStyle/>
          <a:p>
            <a:pPr>
              <a:defRPr/>
            </a:pPr>
            <a:fld id="{7E471FDC-D791-4201-905F-6F96F2589F4C}" type="slidenum">
              <a:rPr lang="ru-RU"/>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4" name="Вертикальный заголовок 1"/>
          <p:cNvSpPr>
            <a:spLocks noGrp="1"/>
          </p:cNvSpPr>
          <p:nvPr>
            <p:ph type="title" orient="vert"/>
          </p:nvPr>
        </p:nvSpPr>
        <p:spPr bwMode="auto">
          <a:xfrm>
            <a:off x="6629400" y="533404"/>
            <a:ext cx="1981200" cy="5257798"/>
          </a:xfrm>
        </p:spPr>
        <p:txBody>
          <a:bodyPr vert="eaVert"/>
          <a:lstStyle/>
          <a:p>
            <a:pPr>
              <a:defRPr/>
            </a:pPr>
            <a:r>
              <a:rPr lang="ru-RU"/>
              <a:t>Образец заголовка</a:t>
            </a:r>
            <a:endParaRPr lang="en-US"/>
          </a:p>
        </p:txBody>
      </p:sp>
      <p:sp>
        <p:nvSpPr>
          <p:cNvPr id="5" name="Вертикальный текст 2"/>
          <p:cNvSpPr>
            <a:spLocks noGrp="1"/>
          </p:cNvSpPr>
          <p:nvPr>
            <p:ph type="body" orient="vert" idx="1"/>
          </p:nvPr>
        </p:nvSpPr>
        <p:spPr bwMode="auto">
          <a:xfrm>
            <a:off x="533400" y="533402"/>
            <a:ext cx="5943600" cy="5257801"/>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6" name="Дата 3"/>
          <p:cNvSpPr>
            <a:spLocks noGrp="1"/>
          </p:cNvSpPr>
          <p:nvPr>
            <p:ph type="dt" sz="half" idx="10"/>
          </p:nvPr>
        </p:nvSpPr>
        <p:spPr bwMode="auto"/>
        <p:txBody>
          <a:bodyPr/>
          <a:lstStyle/>
          <a:p>
            <a:pPr>
              <a:defRPr/>
            </a:pPr>
            <a:fld id="{7A67C090-EECA-4B6B-85CE-A5A9D7CA7FBF}" type="datetimeFigureOut">
              <a:rPr lang="ru-RU"/>
              <a:t>10.08.2021</a:t>
            </a:fld>
            <a:endParaRPr lang="ru-RU"/>
          </a:p>
        </p:txBody>
      </p:sp>
      <p:sp>
        <p:nvSpPr>
          <p:cNvPr id="7" name="Нижний колонтитул 4"/>
          <p:cNvSpPr>
            <a:spLocks noGrp="1"/>
          </p:cNvSpPr>
          <p:nvPr>
            <p:ph type="ftr" sz="quarter" idx="11"/>
          </p:nvPr>
        </p:nvSpPr>
        <p:spPr bwMode="auto"/>
        <p:txBody>
          <a:bodyPr/>
          <a:lstStyle/>
          <a:p>
            <a:pPr>
              <a:defRPr/>
            </a:pPr>
            <a:endParaRPr lang="ru-RU"/>
          </a:p>
        </p:txBody>
      </p:sp>
      <p:sp>
        <p:nvSpPr>
          <p:cNvPr id="8" name="Номер слайда 5"/>
          <p:cNvSpPr>
            <a:spLocks noGrp="1"/>
          </p:cNvSpPr>
          <p:nvPr>
            <p:ph type="sldNum" sz="quarter" idx="12"/>
          </p:nvPr>
        </p:nvSpPr>
        <p:spPr bwMode="auto"/>
        <p:txBody>
          <a:bodyPr/>
          <a:lstStyle/>
          <a:p>
            <a:pPr>
              <a:defRPr/>
            </a:pPr>
            <a:fld id="{7E471FDC-D791-4201-905F-6F96F2589F4C}" type="slidenum">
              <a:rPr lang="ru-RU"/>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502920" y="4983480"/>
            <a:ext cx="8183880" cy="1051560"/>
          </a:xfrm>
        </p:spPr>
        <p:txBody>
          <a:bodyPr/>
          <a:lstStyle/>
          <a:p>
            <a:pPr>
              <a:defRPr/>
            </a:pPr>
            <a:r>
              <a:rPr lang="ru-RU"/>
              <a:t>Образец заголовка</a:t>
            </a:r>
            <a:endParaRPr lang="en-US"/>
          </a:p>
        </p:txBody>
      </p:sp>
      <p:sp>
        <p:nvSpPr>
          <p:cNvPr id="5" name="Содержимое 2"/>
          <p:cNvSpPr>
            <a:spLocks noGrp="1"/>
          </p:cNvSpPr>
          <p:nvPr>
            <p:ph idx="1"/>
          </p:nvPr>
        </p:nvSpPr>
        <p:spPr bwMode="auto">
          <a:xfrm>
            <a:off x="502920" y="530352"/>
            <a:ext cx="8183880" cy="4187952"/>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6" name="Дата 3"/>
          <p:cNvSpPr>
            <a:spLocks noGrp="1"/>
          </p:cNvSpPr>
          <p:nvPr>
            <p:ph type="dt" sz="half" idx="10"/>
          </p:nvPr>
        </p:nvSpPr>
        <p:spPr bwMode="auto"/>
        <p:txBody>
          <a:bodyPr/>
          <a:lstStyle/>
          <a:p>
            <a:pPr>
              <a:defRPr/>
            </a:pPr>
            <a:fld id="{7A67C090-EECA-4B6B-85CE-A5A9D7CA7FBF}" type="datetimeFigureOut">
              <a:rPr lang="ru-RU"/>
              <a:t>10.08.2021</a:t>
            </a:fld>
            <a:endParaRPr lang="ru-RU"/>
          </a:p>
        </p:txBody>
      </p:sp>
      <p:sp>
        <p:nvSpPr>
          <p:cNvPr id="7" name="Нижний колонтитул 4"/>
          <p:cNvSpPr>
            <a:spLocks noGrp="1"/>
          </p:cNvSpPr>
          <p:nvPr>
            <p:ph type="ftr" sz="quarter" idx="11"/>
          </p:nvPr>
        </p:nvSpPr>
        <p:spPr bwMode="auto"/>
        <p:txBody>
          <a:bodyPr/>
          <a:lstStyle/>
          <a:p>
            <a:pPr>
              <a:defRPr/>
            </a:pPr>
            <a:endParaRPr lang="ru-RU"/>
          </a:p>
        </p:txBody>
      </p:sp>
      <p:sp>
        <p:nvSpPr>
          <p:cNvPr id="8" name="Номер слайда 5"/>
          <p:cNvSpPr>
            <a:spLocks noGrp="1"/>
          </p:cNvSpPr>
          <p:nvPr>
            <p:ph type="sldNum" sz="quarter" idx="12"/>
          </p:nvPr>
        </p:nvSpPr>
        <p:spPr bwMode="auto"/>
        <p:txBody>
          <a:bodyPr/>
          <a:lstStyle/>
          <a:p>
            <a:pPr>
              <a:defRPr/>
            </a:pPr>
            <a:fld id="{7E471FDC-D791-4201-905F-6F96F2589F4C}" type="slidenum">
              <a:rPr lang="ru-RU"/>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userDrawn="1">
  <p:cSld name="Заголовок раздела">
    <p:spTree>
      <p:nvGrpSpPr>
        <p:cNvPr id="1" name=""/>
        <p:cNvGrpSpPr/>
        <p:nvPr/>
      </p:nvGrpSpPr>
      <p:grpSpPr bwMode="auto">
        <a:xfrm>
          <a:off x="0" y="0"/>
          <a:ext cx="0" cy="0"/>
          <a:chOff x="0" y="0"/>
          <a:chExt cx="0" cy="0"/>
        </a:xfrm>
      </p:grpSpPr>
      <p:sp>
        <p:nvSpPr>
          <p:cNvPr id="4" name="Скругленный прямоугольник 13"/>
          <p:cNvSpPr/>
          <p:nvPr/>
        </p:nvSpPr>
        <p:spPr bwMode="auto">
          <a:xfrm>
            <a:off x="304800" y="329184"/>
            <a:ext cx="8532055" cy="6196819"/>
          </a:xfrm>
          <a:prstGeom prst="roundRect">
            <a:avLst>
              <a:gd name="adj" fmla="val 2081"/>
            </a:avLst>
          </a:prstGeom>
          <a:gradFill>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Скругленный прямоугольник 10"/>
          <p:cNvSpPr/>
          <p:nvPr/>
        </p:nvSpPr>
        <p:spPr bwMode="auto">
          <a:xfrm>
            <a:off x="418596" y="434162"/>
            <a:ext cx="8306809" cy="4341329"/>
          </a:xfrm>
          <a:prstGeom prst="roundRect">
            <a:avLst>
              <a:gd name="adj" fmla="val 2127"/>
            </a:avLst>
          </a:prstGeom>
          <a:gradFill>
            <a:gsLst>
              <a:gs pos="0">
                <a:schemeClr val="bg1">
                  <a:tint val="75000"/>
                  <a:satMod val="150000"/>
                </a:schemeClr>
              </a:gs>
              <a:gs pos="55000">
                <a:schemeClr val="bg1">
                  <a:shade val="75000"/>
                  <a:satMod val="100000"/>
                </a:schemeClr>
              </a:gs>
              <a:gs pos="100000">
                <a:schemeClr val="bg1">
                  <a:shade val="35000"/>
                  <a:satMod val="100000"/>
                </a:schemeClr>
              </a:gs>
            </a:gsLst>
            <a:path path="circle"/>
          </a:gradFill>
          <a:ln w="8890" cap="rnd" cmpd="sng"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Заголовок 1"/>
          <p:cNvSpPr>
            <a:spLocks noGrp="1"/>
          </p:cNvSpPr>
          <p:nvPr>
            <p:ph type="title"/>
          </p:nvPr>
        </p:nvSpPr>
        <p:spPr bwMode="auto">
          <a:xfrm>
            <a:off x="468344" y="4928616"/>
            <a:ext cx="8183880" cy="676656"/>
          </a:xfrm>
        </p:spPr>
        <p:txBody>
          <a:bodyPr lIns="91440" bIns="0" anchor="b"/>
          <a:lstStyle>
            <a:lvl1pPr algn="l">
              <a:buNone/>
              <a:defRPr sz="3600" b="0" cap="none">
                <a:solidFill>
                  <a:schemeClr val="bg2">
                    <a:shade val="25000"/>
                  </a:schemeClr>
                </a:solidFill>
              </a:defRPr>
            </a:lvl1pPr>
          </a:lstStyle>
          <a:p>
            <a:pPr>
              <a:defRPr/>
            </a:pPr>
            <a:r>
              <a:rPr lang="ru-RU"/>
              <a:t>Образец заголовка</a:t>
            </a:r>
            <a:endParaRPr lang="en-US"/>
          </a:p>
        </p:txBody>
      </p:sp>
      <p:sp>
        <p:nvSpPr>
          <p:cNvPr id="7" name="Текст 2"/>
          <p:cNvSpPr>
            <a:spLocks noGrp="1"/>
          </p:cNvSpPr>
          <p:nvPr>
            <p:ph type="body" idx="1"/>
          </p:nvPr>
        </p:nvSpPr>
        <p:spPr bwMode="auto">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defRPr/>
            </a:pPr>
            <a:r>
              <a:rPr lang="ru-RU"/>
              <a:t>Образец текста</a:t>
            </a:r>
            <a:endParaRPr/>
          </a:p>
        </p:txBody>
      </p:sp>
      <p:sp>
        <p:nvSpPr>
          <p:cNvPr id="8" name="Дата 3"/>
          <p:cNvSpPr>
            <a:spLocks noGrp="1"/>
          </p:cNvSpPr>
          <p:nvPr>
            <p:ph type="dt" sz="half" idx="10"/>
          </p:nvPr>
        </p:nvSpPr>
        <p:spPr bwMode="auto"/>
        <p:txBody>
          <a:bodyPr/>
          <a:lstStyle/>
          <a:p>
            <a:pPr>
              <a:defRPr/>
            </a:pPr>
            <a:fld id="{7A67C090-EECA-4B6B-85CE-A5A9D7CA7FBF}" type="datetimeFigureOut">
              <a:rPr lang="ru-RU"/>
              <a:t>10.08.2021</a:t>
            </a:fld>
            <a:endParaRPr lang="ru-RU"/>
          </a:p>
        </p:txBody>
      </p:sp>
      <p:sp>
        <p:nvSpPr>
          <p:cNvPr id="9" name="Нижний колонтитул 4"/>
          <p:cNvSpPr>
            <a:spLocks noGrp="1"/>
          </p:cNvSpPr>
          <p:nvPr>
            <p:ph type="ftr" sz="quarter" idx="11"/>
          </p:nvPr>
        </p:nvSpPr>
        <p:spPr bwMode="auto"/>
        <p:txBody>
          <a:bodyPr/>
          <a:lstStyle/>
          <a:p>
            <a:pPr>
              <a:defRPr/>
            </a:pPr>
            <a:endParaRPr lang="ru-RU"/>
          </a:p>
        </p:txBody>
      </p:sp>
      <p:sp>
        <p:nvSpPr>
          <p:cNvPr id="10" name="Номер слайда 5"/>
          <p:cNvSpPr>
            <a:spLocks noGrp="1"/>
          </p:cNvSpPr>
          <p:nvPr>
            <p:ph type="sldNum" sz="quarter" idx="12"/>
          </p:nvPr>
        </p:nvSpPr>
        <p:spPr bwMode="auto"/>
        <p:txBody>
          <a:bodyPr/>
          <a:lstStyle/>
          <a:p>
            <a:pPr>
              <a:defRPr/>
            </a:pPr>
            <a:fld id="{7E471FDC-D791-4201-905F-6F96F2589F4C}" type="slidenum">
              <a:rPr lang="ru-RU"/>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endParaRPr lang="en-US"/>
          </a:p>
        </p:txBody>
      </p:sp>
      <p:sp>
        <p:nvSpPr>
          <p:cNvPr id="5" name="Содержимое 2"/>
          <p:cNvSpPr>
            <a:spLocks noGrp="1"/>
          </p:cNvSpPr>
          <p:nvPr>
            <p:ph sz="half" idx="1"/>
          </p:nvPr>
        </p:nvSpPr>
        <p:spPr bwMode="auto">
          <a:xfrm>
            <a:off x="514351" y="530352"/>
            <a:ext cx="3931920" cy="4389120"/>
          </a:xfrm>
        </p:spPr>
        <p:txBody>
          <a:bodyPr/>
          <a:lstStyle>
            <a:lvl1pPr>
              <a:defRPr sz="2600"/>
            </a:lvl1pPr>
            <a:lvl2pPr>
              <a:defRPr sz="2200"/>
            </a:lvl2pPr>
            <a:lvl3pPr>
              <a:defRPr sz="2000"/>
            </a:lvl3pPr>
            <a:lvl4pPr>
              <a:defRPr sz="1800"/>
            </a:lvl4pPr>
            <a:lvl5pPr>
              <a:defRPr sz="1800"/>
            </a:lvl5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6" name="Содержимое 3"/>
          <p:cNvSpPr>
            <a:spLocks noGrp="1"/>
          </p:cNvSpPr>
          <p:nvPr>
            <p:ph sz="half" idx="2"/>
          </p:nvPr>
        </p:nvSpPr>
        <p:spPr bwMode="auto">
          <a:xfrm>
            <a:off x="4755360" y="530352"/>
            <a:ext cx="3931920" cy="4389120"/>
          </a:xfrm>
        </p:spPr>
        <p:txBody>
          <a:bodyPr/>
          <a:lstStyle>
            <a:lvl1pPr>
              <a:defRPr sz="2600"/>
            </a:lvl1pPr>
            <a:lvl2pPr>
              <a:defRPr sz="2200"/>
            </a:lvl2pPr>
            <a:lvl3pPr>
              <a:defRPr sz="2000"/>
            </a:lvl3pPr>
            <a:lvl4pPr>
              <a:defRPr sz="1800"/>
            </a:lvl4pPr>
            <a:lvl5pPr>
              <a:defRPr sz="1800"/>
            </a:lvl5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7" name="Дата 4"/>
          <p:cNvSpPr>
            <a:spLocks noGrp="1"/>
          </p:cNvSpPr>
          <p:nvPr>
            <p:ph type="dt" sz="half" idx="10"/>
          </p:nvPr>
        </p:nvSpPr>
        <p:spPr bwMode="auto"/>
        <p:txBody>
          <a:bodyPr/>
          <a:lstStyle/>
          <a:p>
            <a:pPr>
              <a:defRPr/>
            </a:pPr>
            <a:fld id="{7A67C090-EECA-4B6B-85CE-A5A9D7CA7FBF}" type="datetimeFigureOut">
              <a:rPr lang="ru-RU"/>
              <a:t>10.08.2021</a:t>
            </a:fld>
            <a:endParaRPr lang="ru-RU"/>
          </a:p>
        </p:txBody>
      </p:sp>
      <p:sp>
        <p:nvSpPr>
          <p:cNvPr id="8" name="Нижний колонтитул 5"/>
          <p:cNvSpPr>
            <a:spLocks noGrp="1"/>
          </p:cNvSpPr>
          <p:nvPr>
            <p:ph type="ftr" sz="quarter" idx="11"/>
          </p:nvPr>
        </p:nvSpPr>
        <p:spPr bwMode="auto"/>
        <p:txBody>
          <a:bodyPr/>
          <a:lstStyle/>
          <a:p>
            <a:pPr>
              <a:defRPr/>
            </a:pPr>
            <a:endParaRPr lang="ru-RU"/>
          </a:p>
        </p:txBody>
      </p:sp>
      <p:sp>
        <p:nvSpPr>
          <p:cNvPr id="9" name="Номер слайда 6"/>
          <p:cNvSpPr>
            <a:spLocks noGrp="1"/>
          </p:cNvSpPr>
          <p:nvPr>
            <p:ph type="sldNum" sz="quarter" idx="12"/>
          </p:nvPr>
        </p:nvSpPr>
        <p:spPr bwMode="auto"/>
        <p:txBody>
          <a:bodyPr/>
          <a:lstStyle/>
          <a:p>
            <a:pPr>
              <a:defRPr/>
            </a:pPr>
            <a:fld id="{7E471FDC-D791-4201-905F-6F96F2589F4C}" type="slidenum">
              <a:rPr lang="ru-RU"/>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502920" y="4983480"/>
            <a:ext cx="8183880" cy="1051560"/>
          </a:xfrm>
        </p:spPr>
        <p:txBody>
          <a:bodyPr anchor="b"/>
          <a:lstStyle>
            <a:lvl1pPr>
              <a:defRPr b="1"/>
            </a:lvl1pPr>
          </a:lstStyle>
          <a:p>
            <a:pPr>
              <a:defRPr/>
            </a:pPr>
            <a:r>
              <a:rPr lang="ru-RU"/>
              <a:t>Образец заголовка</a:t>
            </a:r>
            <a:endParaRPr lang="en-US"/>
          </a:p>
        </p:txBody>
      </p:sp>
      <p:sp>
        <p:nvSpPr>
          <p:cNvPr id="5" name="Текст 2"/>
          <p:cNvSpPr>
            <a:spLocks noGrp="1"/>
          </p:cNvSpPr>
          <p:nvPr>
            <p:ph type="body" idx="1"/>
          </p:nvPr>
        </p:nvSpPr>
        <p:spPr bwMode="auto">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defRPr/>
            </a:pPr>
            <a:r>
              <a:rPr lang="ru-RU"/>
              <a:t>Образец текста</a:t>
            </a:r>
            <a:endParaRPr/>
          </a:p>
        </p:txBody>
      </p:sp>
      <p:sp>
        <p:nvSpPr>
          <p:cNvPr id="6" name="Текст 3"/>
          <p:cNvSpPr>
            <a:spLocks noGrp="1"/>
          </p:cNvSpPr>
          <p:nvPr>
            <p:ph type="body" sz="half" idx="3"/>
          </p:nvPr>
        </p:nvSpPr>
        <p:spPr bwMode="auto">
          <a:xfrm>
            <a:off x="4652168"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defRPr/>
            </a:pPr>
            <a:r>
              <a:rPr lang="ru-RU"/>
              <a:t>Образец текста</a:t>
            </a:r>
            <a:endParaRPr/>
          </a:p>
        </p:txBody>
      </p:sp>
      <p:sp>
        <p:nvSpPr>
          <p:cNvPr id="7" name="Содержимое 4"/>
          <p:cNvSpPr>
            <a:spLocks noGrp="1"/>
          </p:cNvSpPr>
          <p:nvPr>
            <p:ph sz="quarter" idx="2"/>
          </p:nvPr>
        </p:nvSpPr>
        <p:spPr bwMode="auto">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8" name="Содержимое 5"/>
          <p:cNvSpPr>
            <a:spLocks noGrp="1"/>
          </p:cNvSpPr>
          <p:nvPr>
            <p:ph sz="quarter" idx="4"/>
          </p:nvPr>
        </p:nvSpPr>
        <p:spPr bwMode="auto">
          <a:xfrm>
            <a:off x="4652168"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9" name="Дата 6"/>
          <p:cNvSpPr>
            <a:spLocks noGrp="1"/>
          </p:cNvSpPr>
          <p:nvPr>
            <p:ph type="dt" sz="half" idx="10"/>
          </p:nvPr>
        </p:nvSpPr>
        <p:spPr bwMode="auto"/>
        <p:txBody>
          <a:bodyPr/>
          <a:lstStyle/>
          <a:p>
            <a:pPr>
              <a:defRPr/>
            </a:pPr>
            <a:fld id="{7A67C090-EECA-4B6B-85CE-A5A9D7CA7FBF}" type="datetimeFigureOut">
              <a:rPr lang="ru-RU"/>
              <a:t>10.08.2021</a:t>
            </a:fld>
            <a:endParaRPr lang="ru-RU"/>
          </a:p>
        </p:txBody>
      </p:sp>
      <p:sp>
        <p:nvSpPr>
          <p:cNvPr id="10" name="Нижний колонтитул 7"/>
          <p:cNvSpPr>
            <a:spLocks noGrp="1"/>
          </p:cNvSpPr>
          <p:nvPr>
            <p:ph type="ftr" sz="quarter" idx="11"/>
          </p:nvPr>
        </p:nvSpPr>
        <p:spPr bwMode="auto"/>
        <p:txBody>
          <a:bodyPr/>
          <a:lstStyle/>
          <a:p>
            <a:pPr>
              <a:defRPr/>
            </a:pPr>
            <a:endParaRPr lang="ru-RU"/>
          </a:p>
        </p:txBody>
      </p:sp>
      <p:sp>
        <p:nvSpPr>
          <p:cNvPr id="11" name="Номер слайда 8"/>
          <p:cNvSpPr>
            <a:spLocks noGrp="1"/>
          </p:cNvSpPr>
          <p:nvPr>
            <p:ph type="sldNum" sz="quarter" idx="12"/>
          </p:nvPr>
        </p:nvSpPr>
        <p:spPr bwMode="auto"/>
        <p:txBody>
          <a:bodyPr/>
          <a:lstStyle/>
          <a:p>
            <a:pPr>
              <a:defRPr/>
            </a:pPr>
            <a:fld id="{7E471FDC-D791-4201-905F-6F96F2589F4C}" type="slidenum">
              <a:rPr lang="ru-RU"/>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endParaRPr lang="en-US"/>
          </a:p>
        </p:txBody>
      </p:sp>
      <p:sp>
        <p:nvSpPr>
          <p:cNvPr id="5" name="Дата 2"/>
          <p:cNvSpPr>
            <a:spLocks noGrp="1"/>
          </p:cNvSpPr>
          <p:nvPr>
            <p:ph type="dt" sz="half" idx="10"/>
          </p:nvPr>
        </p:nvSpPr>
        <p:spPr bwMode="auto"/>
        <p:txBody>
          <a:bodyPr/>
          <a:lstStyle/>
          <a:p>
            <a:pPr>
              <a:defRPr/>
            </a:pPr>
            <a:fld id="{7A67C090-EECA-4B6B-85CE-A5A9D7CA7FBF}" type="datetimeFigureOut">
              <a:rPr lang="ru-RU"/>
              <a:t>10.08.2021</a:t>
            </a:fld>
            <a:endParaRPr lang="ru-RU"/>
          </a:p>
        </p:txBody>
      </p:sp>
      <p:sp>
        <p:nvSpPr>
          <p:cNvPr id="6" name="Нижний колонтитул 3"/>
          <p:cNvSpPr>
            <a:spLocks noGrp="1"/>
          </p:cNvSpPr>
          <p:nvPr>
            <p:ph type="ftr" sz="quarter" idx="11"/>
          </p:nvPr>
        </p:nvSpPr>
        <p:spPr bwMode="auto"/>
        <p:txBody>
          <a:bodyPr/>
          <a:lstStyle/>
          <a:p>
            <a:pPr>
              <a:defRPr/>
            </a:pPr>
            <a:endParaRPr lang="ru-RU"/>
          </a:p>
        </p:txBody>
      </p:sp>
      <p:sp>
        <p:nvSpPr>
          <p:cNvPr id="7" name="Номер слайда 4"/>
          <p:cNvSpPr>
            <a:spLocks noGrp="1"/>
          </p:cNvSpPr>
          <p:nvPr>
            <p:ph type="sldNum" sz="quarter" idx="12"/>
          </p:nvPr>
        </p:nvSpPr>
        <p:spPr bwMode="auto"/>
        <p:txBody>
          <a:bodyPr/>
          <a:lstStyle/>
          <a:p>
            <a:pPr>
              <a:defRPr/>
            </a:pPr>
            <a:fld id="{7E471FDC-D791-4201-905F-6F96F2589F4C}" type="slidenum">
              <a:rPr lang="ru-RU"/>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Пустой слайд">
    <p:spTree>
      <p:nvGrpSpPr>
        <p:cNvPr id="1" name=""/>
        <p:cNvGrpSpPr/>
        <p:nvPr/>
      </p:nvGrpSpPr>
      <p:grpSpPr bwMode="auto">
        <a:xfrm>
          <a:off x="0" y="0"/>
          <a:ext cx="0" cy="0"/>
          <a:chOff x="0" y="0"/>
          <a:chExt cx="0" cy="0"/>
        </a:xfrm>
      </p:grpSpPr>
      <p:sp>
        <p:nvSpPr>
          <p:cNvPr id="4" name="Скругленный прямоугольник 6"/>
          <p:cNvSpPr/>
          <p:nvPr/>
        </p:nvSpPr>
        <p:spPr bwMode="auto">
          <a:xfrm>
            <a:off x="304800" y="329184"/>
            <a:ext cx="8532055" cy="6196819"/>
          </a:xfrm>
          <a:prstGeom prst="roundRect">
            <a:avLst>
              <a:gd name="adj" fmla="val 2081"/>
            </a:avLst>
          </a:prstGeom>
          <a:gradFill>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Дата 1"/>
          <p:cNvSpPr>
            <a:spLocks noGrp="1"/>
          </p:cNvSpPr>
          <p:nvPr>
            <p:ph type="dt" sz="half" idx="10"/>
          </p:nvPr>
        </p:nvSpPr>
        <p:spPr bwMode="auto"/>
        <p:txBody>
          <a:bodyPr/>
          <a:lstStyle/>
          <a:p>
            <a:pPr>
              <a:defRPr/>
            </a:pPr>
            <a:fld id="{7A67C090-EECA-4B6B-85CE-A5A9D7CA7FBF}" type="datetimeFigureOut">
              <a:rPr lang="ru-RU"/>
              <a:t>10.08.2021</a:t>
            </a:fld>
            <a:endParaRPr lang="ru-RU"/>
          </a:p>
        </p:txBody>
      </p:sp>
      <p:sp>
        <p:nvSpPr>
          <p:cNvPr id="6" name="Нижний колонтитул 2"/>
          <p:cNvSpPr>
            <a:spLocks noGrp="1"/>
          </p:cNvSpPr>
          <p:nvPr>
            <p:ph type="ftr" sz="quarter" idx="11"/>
          </p:nvPr>
        </p:nvSpPr>
        <p:spPr bwMode="auto"/>
        <p:txBody>
          <a:bodyPr/>
          <a:lstStyle/>
          <a:p>
            <a:pPr>
              <a:defRPr/>
            </a:pPr>
            <a:endParaRPr lang="ru-RU"/>
          </a:p>
        </p:txBody>
      </p:sp>
      <p:sp>
        <p:nvSpPr>
          <p:cNvPr id="7" name="Номер слайда 3"/>
          <p:cNvSpPr>
            <a:spLocks noGrp="1"/>
          </p:cNvSpPr>
          <p:nvPr>
            <p:ph type="sldNum" sz="quarter" idx="12"/>
          </p:nvPr>
        </p:nvSpPr>
        <p:spPr bwMode="auto"/>
        <p:txBody>
          <a:bodyPr/>
          <a:lstStyle/>
          <a:p>
            <a:pPr>
              <a:defRPr/>
            </a:pPr>
            <a:fld id="{7E471FDC-D791-4201-905F-6F96F2589F4C}" type="slidenum">
              <a:rPr lang="ru-RU"/>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5538784" y="533400"/>
            <a:ext cx="2971800" cy="914400"/>
          </a:xfrm>
        </p:spPr>
        <p:txBody>
          <a:bodyPr anchor="b"/>
          <a:lstStyle>
            <a:lvl1pPr algn="l">
              <a:buNone/>
              <a:defRPr sz="2200" b="1">
                <a:solidFill>
                  <a:schemeClr val="accent1"/>
                </a:solidFill>
              </a:defRPr>
            </a:lvl1pPr>
          </a:lstStyle>
          <a:p>
            <a:pPr>
              <a:defRPr/>
            </a:pPr>
            <a:r>
              <a:rPr lang="ru-RU"/>
              <a:t>Образец заголовка</a:t>
            </a:r>
            <a:endParaRPr lang="en-US"/>
          </a:p>
        </p:txBody>
      </p:sp>
      <p:sp>
        <p:nvSpPr>
          <p:cNvPr id="5" name="Текст 2"/>
          <p:cNvSpPr>
            <a:spLocks noGrp="1"/>
          </p:cNvSpPr>
          <p:nvPr>
            <p:ph type="body" idx="2"/>
          </p:nvPr>
        </p:nvSpPr>
        <p:spPr bwMode="auto">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6" name="Содержимое 3"/>
          <p:cNvSpPr>
            <a:spLocks noGrp="1"/>
          </p:cNvSpPr>
          <p:nvPr>
            <p:ph sz="half" idx="1"/>
          </p:nvPr>
        </p:nvSpPr>
        <p:spPr bwMode="auto">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7" name="Дата 4"/>
          <p:cNvSpPr>
            <a:spLocks noGrp="1"/>
          </p:cNvSpPr>
          <p:nvPr>
            <p:ph type="dt" sz="half" idx="10"/>
          </p:nvPr>
        </p:nvSpPr>
        <p:spPr bwMode="auto"/>
        <p:txBody>
          <a:bodyPr/>
          <a:lstStyle/>
          <a:p>
            <a:pPr>
              <a:defRPr/>
            </a:pPr>
            <a:fld id="{7A67C090-EECA-4B6B-85CE-A5A9D7CA7FBF}" type="datetimeFigureOut">
              <a:rPr lang="ru-RU"/>
              <a:t>10.08.2021</a:t>
            </a:fld>
            <a:endParaRPr lang="ru-RU"/>
          </a:p>
        </p:txBody>
      </p:sp>
      <p:sp>
        <p:nvSpPr>
          <p:cNvPr id="8" name="Нижний колонтитул 5"/>
          <p:cNvSpPr>
            <a:spLocks noGrp="1"/>
          </p:cNvSpPr>
          <p:nvPr>
            <p:ph type="ftr" sz="quarter" idx="11"/>
          </p:nvPr>
        </p:nvSpPr>
        <p:spPr bwMode="auto"/>
        <p:txBody>
          <a:bodyPr/>
          <a:lstStyle/>
          <a:p>
            <a:pPr>
              <a:defRPr/>
            </a:pPr>
            <a:endParaRPr lang="ru-RU"/>
          </a:p>
        </p:txBody>
      </p:sp>
      <p:sp>
        <p:nvSpPr>
          <p:cNvPr id="9" name="Номер слайда 6"/>
          <p:cNvSpPr>
            <a:spLocks noGrp="1"/>
          </p:cNvSpPr>
          <p:nvPr>
            <p:ph type="sldNum" sz="quarter" idx="12"/>
          </p:nvPr>
        </p:nvSpPr>
        <p:spPr bwMode="auto"/>
        <p:txBody>
          <a:bodyPr/>
          <a:lstStyle/>
          <a:p>
            <a:pPr>
              <a:defRPr/>
            </a:pPr>
            <a:fld id="{7E471FDC-D791-4201-905F-6F96F2589F4C}" type="slidenum">
              <a:rPr lang="ru-RU"/>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picTx" preserve="1" userDrawn="1">
  <p:cSld name="Рисунок с подписью">
    <p:spTree>
      <p:nvGrpSpPr>
        <p:cNvPr id="1" name=""/>
        <p:cNvGrpSpPr/>
        <p:nvPr/>
      </p:nvGrpSpPr>
      <p:grpSpPr bwMode="auto">
        <a:xfrm>
          <a:off x="0" y="0"/>
          <a:ext cx="0" cy="0"/>
          <a:chOff x="0" y="0"/>
          <a:chExt cx="0" cy="0"/>
        </a:xfrm>
      </p:grpSpPr>
      <p:sp>
        <p:nvSpPr>
          <p:cNvPr id="4" name="Скругленный прямоугольник 14"/>
          <p:cNvSpPr/>
          <p:nvPr/>
        </p:nvSpPr>
        <p:spPr bwMode="auto">
          <a:xfrm>
            <a:off x="304800" y="329184"/>
            <a:ext cx="8532055" cy="6196819"/>
          </a:xfrm>
          <a:prstGeom prst="roundRect">
            <a:avLst>
              <a:gd name="adj" fmla="val 2081"/>
            </a:avLst>
          </a:prstGeom>
          <a:gradFill>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Прямоугольник с одним скругленным углом 10"/>
          <p:cNvSpPr/>
          <p:nvPr/>
        </p:nvSpPr>
        <p:spPr bwMode="auto">
          <a:xfrm>
            <a:off x="6400800" y="434162"/>
            <a:ext cx="2324605" cy="4343400"/>
          </a:xfrm>
          <a:prstGeom prst="round1Rect">
            <a:avLst>
              <a:gd name="adj" fmla="val 2748"/>
            </a:avLst>
          </a:prstGeom>
          <a:solidFill>
            <a:srgbClr val="1C1C1C"/>
          </a:solidFill>
          <a:ln w="8890" cap="rnd" cmpd="sng"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Заголовок 1"/>
          <p:cNvSpPr>
            <a:spLocks noGrp="1"/>
          </p:cNvSpPr>
          <p:nvPr>
            <p:ph type="title"/>
          </p:nvPr>
        </p:nvSpPr>
        <p:spPr bwMode="auto">
          <a:xfrm>
            <a:off x="457200" y="5012056"/>
            <a:ext cx="8229600" cy="1051560"/>
          </a:xfrm>
        </p:spPr>
        <p:txBody>
          <a:bodyPr anchor="t"/>
          <a:lstStyle>
            <a:lvl1pPr algn="l">
              <a:buNone/>
              <a:defRPr sz="3600" b="0">
                <a:solidFill>
                  <a:schemeClr val="bg2">
                    <a:shade val="25000"/>
                  </a:schemeClr>
                </a:solidFill>
              </a:defRPr>
            </a:lvl1pPr>
          </a:lstStyle>
          <a:p>
            <a:pPr>
              <a:defRPr/>
            </a:pPr>
            <a:r>
              <a:rPr lang="ru-RU"/>
              <a:t>Образец заголовка</a:t>
            </a:r>
            <a:endParaRPr lang="en-US"/>
          </a:p>
        </p:txBody>
      </p:sp>
      <p:sp>
        <p:nvSpPr>
          <p:cNvPr id="7"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8" name="Дата 4"/>
          <p:cNvSpPr>
            <a:spLocks noGrp="1"/>
          </p:cNvSpPr>
          <p:nvPr>
            <p:ph type="dt" sz="half" idx="10"/>
          </p:nvPr>
        </p:nvSpPr>
        <p:spPr bwMode="auto"/>
        <p:txBody>
          <a:bodyPr/>
          <a:lstStyle/>
          <a:p>
            <a:pPr>
              <a:defRPr/>
            </a:pPr>
            <a:fld id="{7A67C090-EECA-4B6B-85CE-A5A9D7CA7FBF}" type="datetimeFigureOut">
              <a:rPr lang="ru-RU"/>
              <a:t>10.08.2021</a:t>
            </a:fld>
            <a:endParaRPr lang="ru-RU"/>
          </a:p>
        </p:txBody>
      </p:sp>
      <p:sp>
        <p:nvSpPr>
          <p:cNvPr id="9" name="Нижний колонтитул 5"/>
          <p:cNvSpPr>
            <a:spLocks noGrp="1"/>
          </p:cNvSpPr>
          <p:nvPr>
            <p:ph type="ftr" sz="quarter" idx="11"/>
          </p:nvPr>
        </p:nvSpPr>
        <p:spPr bwMode="auto"/>
        <p:txBody>
          <a:bodyPr/>
          <a:lstStyle/>
          <a:p>
            <a:pPr>
              <a:defRPr/>
            </a:pPr>
            <a:endParaRPr lang="ru-RU"/>
          </a:p>
        </p:txBody>
      </p:sp>
      <p:sp>
        <p:nvSpPr>
          <p:cNvPr id="10" name="Номер слайда 6"/>
          <p:cNvSpPr>
            <a:spLocks noGrp="1"/>
          </p:cNvSpPr>
          <p:nvPr>
            <p:ph type="sldNum" sz="quarter" idx="12"/>
          </p:nvPr>
        </p:nvSpPr>
        <p:spPr bwMode="auto"/>
        <p:txBody>
          <a:bodyPr/>
          <a:lstStyle/>
          <a:p>
            <a:pPr>
              <a:defRPr/>
            </a:pPr>
            <a:fld id="{7E471FDC-D791-4201-905F-6F96F2589F4C}" type="slidenum">
              <a:rPr lang="ru-RU"/>
              <a:t>‹#›</a:t>
            </a:fld>
            <a:endParaRPr lang="ru-RU"/>
          </a:p>
        </p:txBody>
      </p:sp>
      <p:sp>
        <p:nvSpPr>
          <p:cNvPr id="11" name="Рисунок 2"/>
          <p:cNvSpPr>
            <a:spLocks noGrp="1"/>
          </p:cNvSpPr>
          <p:nvPr>
            <p:ph type="pic" idx="1"/>
          </p:nvPr>
        </p:nvSpPr>
        <p:spPr bwMode="auto">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lstStyle>
          <a:p>
            <a:pPr>
              <a:defRPr/>
            </a:pPr>
            <a:r>
              <a:rPr lang="ru-RU"/>
              <a:t>Вставка рисунка</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bwMode="auto">
        <a:xfrm>
          <a:off x="0" y="0"/>
          <a:ext cx="0" cy="0"/>
          <a:chOff x="0" y="0"/>
          <a:chExt cx="0" cy="0"/>
        </a:xfrm>
      </p:grpSpPr>
      <p:sp>
        <p:nvSpPr>
          <p:cNvPr id="4" name="Скругленный прямоугольник 6"/>
          <p:cNvSpPr/>
          <p:nvPr/>
        </p:nvSpPr>
        <p:spPr bwMode="auto">
          <a:xfrm>
            <a:off x="304800" y="329184"/>
            <a:ext cx="8532055" cy="6196819"/>
          </a:xfrm>
          <a:prstGeom prst="roundRect">
            <a:avLst>
              <a:gd name="adj" fmla="val 2081"/>
            </a:avLst>
          </a:prstGeom>
          <a:gradFill>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Скругленный прямоугольник 8"/>
          <p:cNvSpPr/>
          <p:nvPr/>
        </p:nvSpPr>
        <p:spPr bwMode="auto">
          <a:xfrm>
            <a:off x="418596" y="434162"/>
            <a:ext cx="8306809" cy="5486400"/>
          </a:xfrm>
          <a:prstGeom prst="roundRect">
            <a:avLst>
              <a:gd name="adj" fmla="val 2127"/>
            </a:avLst>
          </a:prstGeom>
          <a:gradFill>
            <a:gsLst>
              <a:gs pos="0">
                <a:schemeClr val="bg1">
                  <a:tint val="75000"/>
                  <a:satMod val="150000"/>
                </a:schemeClr>
              </a:gs>
              <a:gs pos="55000">
                <a:schemeClr val="bg1">
                  <a:shade val="75000"/>
                  <a:satMod val="100000"/>
                </a:schemeClr>
              </a:gs>
              <a:gs pos="100000">
                <a:schemeClr val="bg1">
                  <a:shade val="35000"/>
                  <a:satMod val="100000"/>
                </a:schemeClr>
              </a:gs>
            </a:gsLst>
            <a:path path="circle"/>
          </a:gradFill>
          <a:ln w="8890" cap="rnd" cmpd="sng"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Заголовок 12"/>
          <p:cNvSpPr>
            <a:spLocks noGrp="1"/>
          </p:cNvSpPr>
          <p:nvPr>
            <p:ph type="title"/>
          </p:nvPr>
        </p:nvSpPr>
        <p:spPr bwMode="auto">
          <a:xfrm>
            <a:off x="502920" y="4985590"/>
            <a:ext cx="8183880" cy="1051560"/>
          </a:xfrm>
          <a:prstGeom prst="rect">
            <a:avLst/>
          </a:prstGeom>
        </p:spPr>
        <p:txBody>
          <a:bodyPr vert="horz" anchor="b">
            <a:normAutofit/>
          </a:bodyPr>
          <a:lstStyle/>
          <a:p>
            <a:pPr>
              <a:defRPr/>
            </a:pPr>
            <a:r>
              <a:rPr lang="ru-RU"/>
              <a:t>Образец заголовка</a:t>
            </a:r>
            <a:endParaRPr lang="en-US"/>
          </a:p>
        </p:txBody>
      </p:sp>
      <p:sp>
        <p:nvSpPr>
          <p:cNvPr id="7" name="Текст 3"/>
          <p:cNvSpPr>
            <a:spLocks noGrp="1"/>
          </p:cNvSpPr>
          <p:nvPr>
            <p:ph type="body" idx="1"/>
          </p:nvPr>
        </p:nvSpPr>
        <p:spPr bwMode="auto">
          <a:xfrm>
            <a:off x="502920" y="530352"/>
            <a:ext cx="8183880" cy="4187952"/>
          </a:xfrm>
          <a:prstGeom prst="rect">
            <a:avLst/>
          </a:prstGeom>
        </p:spPr>
        <p:txBody>
          <a:bodyPr vert="horz" lIns="182880" tIns="9144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8" name="Дата 24"/>
          <p:cNvSpPr>
            <a:spLocks noGrp="1"/>
          </p:cNvSpPr>
          <p:nvPr>
            <p:ph type="dt" sz="half" idx="2"/>
          </p:nvPr>
        </p:nvSpPr>
        <p:spPr bwMode="auto">
          <a:xfrm>
            <a:off x="3776328" y="6111875"/>
            <a:ext cx="2286000" cy="365125"/>
          </a:xfrm>
          <a:prstGeom prst="rect">
            <a:avLst/>
          </a:prstGeom>
        </p:spPr>
        <p:txBody>
          <a:bodyPr vert="horz" anchor="b"/>
          <a:lstStyle>
            <a:lvl1pPr algn="r">
              <a:defRPr sz="1000">
                <a:solidFill>
                  <a:schemeClr val="bg2">
                    <a:shade val="50000"/>
                  </a:schemeClr>
                </a:solidFill>
              </a:defRPr>
            </a:lvl1pPr>
          </a:lstStyle>
          <a:p>
            <a:pPr>
              <a:defRPr/>
            </a:pPr>
            <a:fld id="{7A67C090-EECA-4B6B-85CE-A5A9D7CA7FBF}" type="datetimeFigureOut">
              <a:rPr lang="ru-RU"/>
              <a:t>10.08.2021</a:t>
            </a:fld>
            <a:endParaRPr lang="ru-RU"/>
          </a:p>
        </p:txBody>
      </p:sp>
      <p:sp>
        <p:nvSpPr>
          <p:cNvPr id="9" name="Нижний колонтитул 17"/>
          <p:cNvSpPr>
            <a:spLocks noGrp="1"/>
          </p:cNvSpPr>
          <p:nvPr>
            <p:ph type="ftr" sz="quarter" idx="3"/>
          </p:nvPr>
        </p:nvSpPr>
        <p:spPr bwMode="auto">
          <a:xfrm>
            <a:off x="6062328" y="6111875"/>
            <a:ext cx="2286000" cy="365125"/>
          </a:xfrm>
          <a:prstGeom prst="rect">
            <a:avLst/>
          </a:prstGeom>
        </p:spPr>
        <p:txBody>
          <a:bodyPr vert="horz" anchor="b"/>
          <a:lstStyle>
            <a:lvl1pPr algn="l">
              <a:defRPr sz="1000">
                <a:solidFill>
                  <a:schemeClr val="bg2">
                    <a:shade val="50000"/>
                  </a:schemeClr>
                </a:solidFill>
              </a:defRPr>
            </a:lvl1pPr>
          </a:lstStyle>
          <a:p>
            <a:pPr>
              <a:defRPr/>
            </a:pPr>
            <a:endParaRPr lang="ru-RU"/>
          </a:p>
        </p:txBody>
      </p:sp>
      <p:sp>
        <p:nvSpPr>
          <p:cNvPr id="10" name="Номер слайда 4"/>
          <p:cNvSpPr>
            <a:spLocks noGrp="1"/>
          </p:cNvSpPr>
          <p:nvPr>
            <p:ph type="sldNum" sz="quarter" idx="4"/>
          </p:nvPr>
        </p:nvSpPr>
        <p:spPr bwMode="auto">
          <a:xfrm>
            <a:off x="8348328" y="6111875"/>
            <a:ext cx="457200" cy="365125"/>
          </a:xfrm>
          <a:prstGeom prst="rect">
            <a:avLst/>
          </a:prstGeom>
        </p:spPr>
        <p:txBody>
          <a:bodyPr vert="horz" anchor="b"/>
          <a:lstStyle>
            <a:lvl1pPr algn="r">
              <a:defRPr sz="1000">
                <a:solidFill>
                  <a:schemeClr val="bg2">
                    <a:shade val="50000"/>
                  </a:schemeClr>
                </a:solidFill>
              </a:defRPr>
            </a:lvl1pPr>
          </a:lstStyle>
          <a:p>
            <a:pPr>
              <a:defRPr/>
            </a:pPr>
            <a:fld id="{7E471FDC-D791-4201-905F-6F96F2589F4C}" type="slidenum">
              <a:rPr lang="ru-RU"/>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a:spcBef>
          <a:spcPts val="0"/>
        </a:spcBef>
        <a:buNone/>
        <a:defRPr sz="3600" b="1">
          <a:solidFill>
            <a:schemeClr val="accent1">
              <a:tint val="88000"/>
              <a:satMod val="150000"/>
            </a:schemeClr>
          </a:solidFill>
          <a:latin typeface="+mj-lt"/>
          <a:ea typeface="+mj-ea"/>
          <a:cs typeface="+mj-cs"/>
        </a:defRPr>
      </a:lvl1pPr>
    </p:titleStyle>
    <p:bodyStyle>
      <a:lvl1pPr marL="265176" indent="-265176" algn="l">
        <a:spcBef>
          <a:spcPts val="250"/>
        </a:spcBef>
        <a:buClr>
          <a:schemeClr val="accent1"/>
        </a:buClr>
        <a:buSzPct val="80000"/>
        <a:buFont typeface="Wingdings 2"/>
        <a:buChar char=""/>
        <a:defRPr sz="2800">
          <a:solidFill>
            <a:schemeClr val="tx1"/>
          </a:solidFill>
          <a:latin typeface="+mn-lt"/>
          <a:ea typeface="+mn-ea"/>
          <a:cs typeface="+mn-cs"/>
        </a:defRPr>
      </a:lvl1pPr>
      <a:lvl2pPr marL="548640" indent="-201168" algn="l">
        <a:spcBef>
          <a:spcPts val="250"/>
        </a:spcBef>
        <a:buClr>
          <a:schemeClr val="accent1"/>
        </a:buClr>
        <a:buSzPct val="100000"/>
        <a:buFont typeface="Verdana"/>
        <a:buChar char="◦"/>
        <a:defRPr sz="2400">
          <a:solidFill>
            <a:schemeClr val="tx1"/>
          </a:solidFill>
          <a:latin typeface="+mn-lt"/>
          <a:ea typeface="+mn-ea"/>
          <a:cs typeface="+mn-cs"/>
        </a:defRPr>
      </a:lvl2pPr>
      <a:lvl3pPr marL="786384" indent="-182880" algn="l">
        <a:spcBef>
          <a:spcPts val="250"/>
        </a:spcBef>
        <a:buClr>
          <a:schemeClr val="accent2">
            <a:tint val="85000"/>
            <a:satMod val="285000"/>
          </a:schemeClr>
        </a:buClr>
        <a:buSzPct val="100000"/>
        <a:buFont typeface="Wingdings 2"/>
        <a:buChar char=""/>
        <a:defRPr sz="2200">
          <a:solidFill>
            <a:schemeClr val="tx1"/>
          </a:solidFill>
          <a:latin typeface="+mn-lt"/>
          <a:ea typeface="+mn-ea"/>
          <a:cs typeface="+mn-cs"/>
        </a:defRPr>
      </a:lvl3pPr>
      <a:lvl4pPr marL="1024128" indent="-182880" algn="l">
        <a:spcBef>
          <a:spcPts val="230"/>
        </a:spcBef>
        <a:buClr>
          <a:schemeClr val="accent2">
            <a:tint val="85000"/>
            <a:satMod val="285000"/>
          </a:schemeClr>
        </a:buClr>
        <a:buSzPct val="112000"/>
        <a:buFont typeface="Verdana"/>
        <a:buChar char="◦"/>
        <a:defRPr sz="1900">
          <a:solidFill>
            <a:schemeClr val="tx1"/>
          </a:solidFill>
          <a:latin typeface="+mn-lt"/>
          <a:ea typeface="+mn-ea"/>
          <a:cs typeface="+mn-cs"/>
        </a:defRPr>
      </a:lvl4pPr>
      <a:lvl5pPr marL="1280160" indent="-182880" algn="l">
        <a:spcBef>
          <a:spcPts val="250"/>
        </a:spcBef>
        <a:buClr>
          <a:schemeClr val="accent3">
            <a:tint val="85000"/>
            <a:satMod val="275000"/>
          </a:schemeClr>
        </a:buClr>
        <a:buSzPct val="100000"/>
        <a:buFont typeface="Wingdings 2"/>
        <a:buChar char=""/>
        <a:defRPr sz="1800">
          <a:solidFill>
            <a:schemeClr val="tx1"/>
          </a:solidFill>
          <a:latin typeface="+mn-lt"/>
          <a:ea typeface="+mn-ea"/>
          <a:cs typeface="+mn-cs"/>
        </a:defRPr>
      </a:lvl5pPr>
      <a:lvl6pPr marL="1490472" indent="-182880" algn="l">
        <a:spcBef>
          <a:spcPts val="250"/>
        </a:spcBef>
        <a:buClr>
          <a:schemeClr val="accent3">
            <a:tint val="85000"/>
            <a:satMod val="275000"/>
          </a:schemeClr>
        </a:buClr>
        <a:buSzPct val="100000"/>
        <a:buFont typeface="Verdana"/>
        <a:buChar char="◦"/>
        <a:defRPr sz="1700">
          <a:solidFill>
            <a:schemeClr val="tx1"/>
          </a:solidFill>
          <a:latin typeface="+mn-lt"/>
          <a:ea typeface="+mn-ea"/>
          <a:cs typeface="+mn-cs"/>
        </a:defRPr>
      </a:lvl6pPr>
      <a:lvl7pPr marL="1700784" indent="-182880" algn="l">
        <a:spcBef>
          <a:spcPts val="255"/>
        </a:spcBef>
        <a:buClr>
          <a:schemeClr val="accent3">
            <a:tint val="85000"/>
            <a:satMod val="275000"/>
          </a:schemeClr>
        </a:buClr>
        <a:buSzPct val="100000"/>
        <a:buFont typeface="Wingdings 2"/>
        <a:buChar char=""/>
        <a:defRPr sz="1500">
          <a:solidFill>
            <a:schemeClr val="tx1"/>
          </a:solidFill>
          <a:latin typeface="+mn-lt"/>
          <a:ea typeface="+mn-ea"/>
          <a:cs typeface="+mn-cs"/>
        </a:defRPr>
      </a:lvl7pPr>
      <a:lvl8pPr marL="1920240" indent="-182880" algn="l">
        <a:spcBef>
          <a:spcPts val="257"/>
        </a:spcBef>
        <a:buClr>
          <a:schemeClr val="accent3">
            <a:tint val="85000"/>
            <a:satMod val="275000"/>
          </a:schemeClr>
        </a:buClr>
        <a:buSzPct val="100000"/>
        <a:buFont typeface="Verdana"/>
        <a:buChar char="◦"/>
        <a:defRPr sz="1500">
          <a:solidFill>
            <a:schemeClr val="tx1"/>
          </a:solidFill>
          <a:latin typeface="+mn-lt"/>
          <a:ea typeface="+mn-ea"/>
          <a:cs typeface="+mn-cs"/>
        </a:defRPr>
      </a:lvl8pPr>
      <a:lvl9pPr marL="2148840" indent="-182880" algn="l">
        <a:spcBef>
          <a:spcPts val="255"/>
        </a:spcBef>
        <a:buClr>
          <a:schemeClr val="accent3">
            <a:tint val="85000"/>
            <a:satMod val="275000"/>
          </a:schemeClr>
        </a:buClr>
        <a:buSzPct val="100000"/>
        <a:buFont typeface="Wingdings 2"/>
        <a:buChar char=""/>
        <a:defRPr sz="1500">
          <a:solidFill>
            <a:schemeClr val="tx1"/>
          </a:solidFill>
          <a:latin typeface="+mn-lt"/>
          <a:ea typeface="+mn-ea"/>
          <a:cs typeface="+mn-cs"/>
        </a:defRPr>
      </a:lvl9pPr>
    </p:bodyStyle>
    <p:otherStyle>
      <a:lvl1pPr marL="0" algn="l">
        <a:defRPr>
          <a:solidFill>
            <a:schemeClr val="tx1"/>
          </a:solidFill>
          <a:latin typeface="+mn-lt"/>
          <a:ea typeface="+mn-ea"/>
          <a:cs typeface="+mn-cs"/>
        </a:defRPr>
      </a:lvl1pPr>
      <a:lvl2pPr marL="457200" algn="l">
        <a:defRPr>
          <a:solidFill>
            <a:schemeClr val="tx1"/>
          </a:solidFill>
          <a:latin typeface="+mn-lt"/>
          <a:ea typeface="+mn-ea"/>
          <a:cs typeface="+mn-cs"/>
        </a:defRPr>
      </a:lvl2pPr>
      <a:lvl3pPr marL="914400" algn="l">
        <a:defRPr>
          <a:solidFill>
            <a:schemeClr val="tx1"/>
          </a:solidFill>
          <a:latin typeface="+mn-lt"/>
          <a:ea typeface="+mn-ea"/>
          <a:cs typeface="+mn-cs"/>
        </a:defRPr>
      </a:lvl3pPr>
      <a:lvl4pPr marL="1371600" algn="l">
        <a:defRPr>
          <a:solidFill>
            <a:schemeClr val="tx1"/>
          </a:solidFill>
          <a:latin typeface="+mn-lt"/>
          <a:ea typeface="+mn-ea"/>
          <a:cs typeface="+mn-cs"/>
        </a:defRPr>
      </a:lvl4pPr>
      <a:lvl5pPr marL="1828800" algn="l">
        <a:defRPr>
          <a:solidFill>
            <a:schemeClr val="tx1"/>
          </a:solidFill>
          <a:latin typeface="+mn-lt"/>
          <a:ea typeface="+mn-ea"/>
          <a:cs typeface="+mn-cs"/>
        </a:defRPr>
      </a:lvl5pPr>
      <a:lvl6pPr marL="2286000" algn="l">
        <a:defRPr>
          <a:solidFill>
            <a:schemeClr val="tx1"/>
          </a:solidFill>
          <a:latin typeface="+mn-lt"/>
          <a:ea typeface="+mn-ea"/>
          <a:cs typeface="+mn-cs"/>
        </a:defRPr>
      </a:lvl6pPr>
      <a:lvl7pPr marL="2743200" algn="l">
        <a:defRPr>
          <a:solidFill>
            <a:schemeClr val="tx1"/>
          </a:solidFill>
          <a:latin typeface="+mn-lt"/>
          <a:ea typeface="+mn-ea"/>
          <a:cs typeface="+mn-cs"/>
        </a:defRPr>
      </a:lvl7pPr>
      <a:lvl8pPr marL="3200400" algn="l">
        <a:defRPr>
          <a:solidFill>
            <a:schemeClr val="tx1"/>
          </a:solidFill>
          <a:latin typeface="+mn-lt"/>
          <a:ea typeface="+mn-ea"/>
          <a:cs typeface="+mn-cs"/>
        </a:defRPr>
      </a:lvl8pPr>
      <a:lvl9pPr marL="3657600" algn="l">
        <a:defRPr>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9.wmf"/></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AutoShape 4" descr="Картинки по запросу первая доврачебная помощь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p>
        </p:txBody>
      </p:sp>
      <p:sp>
        <p:nvSpPr>
          <p:cNvPr id="5" name="AutoShape 6" descr="Картинки по запросу первая доврачебная помощь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p>
        </p:txBody>
      </p:sp>
      <p:pic>
        <p:nvPicPr>
          <p:cNvPr id="6" name="Picture 2" descr="Картинки по запросу первая доврачебная помощь картинки"/>
          <p:cNvPicPr>
            <a:picLocks noChangeAspect="1" noChangeArrowheads="1"/>
          </p:cNvPicPr>
          <p:nvPr/>
        </p:nvPicPr>
        <p:blipFill>
          <a:blip r:embed="rId2"/>
          <a:stretch/>
        </p:blipFill>
        <p:spPr bwMode="auto">
          <a:xfrm>
            <a:off x="-609600" y="-315416"/>
            <a:ext cx="9753600" cy="7305675"/>
          </a:xfrm>
          <a:prstGeom prst="rect">
            <a:avLst/>
          </a:prstGeom>
          <a:noFill/>
        </p:spPr>
      </p:pic>
      <p:sp>
        <p:nvSpPr>
          <p:cNvPr id="7" name="AutoShape 8" descr="Картинки по запросу первая доврачебная помощь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p>
        </p:txBody>
      </p:sp>
      <p:pic>
        <p:nvPicPr>
          <p:cNvPr id="8" name="Picture 9" descr="C:\Users\JOHN\Desktop\первая помощь\Без названия.jpg"/>
          <p:cNvPicPr>
            <a:picLocks noChangeAspect="1" noChangeArrowheads="1"/>
          </p:cNvPicPr>
          <p:nvPr/>
        </p:nvPicPr>
        <p:blipFill>
          <a:blip r:embed="rId3"/>
          <a:stretch/>
        </p:blipFill>
        <p:spPr bwMode="auto">
          <a:xfrm>
            <a:off x="3851920" y="2204864"/>
            <a:ext cx="4608512" cy="3888432"/>
          </a:xfrm>
          <a:prstGeom prst="rect">
            <a:avLst/>
          </a:prstGeom>
          <a:ln>
            <a:noFill/>
          </a:ln>
          <a:effectLst>
            <a:softEdge rad="112500"/>
          </a:effectLst>
        </p:spPr>
      </p:pic>
      <p:sp>
        <p:nvSpPr>
          <p:cNvPr id="9" name="TextBox 6"/>
          <p:cNvSpPr>
            <a:spLocks/>
          </p:cNvSpPr>
          <p:nvPr/>
        </p:nvSpPr>
        <p:spPr bwMode="auto">
          <a:xfrm>
            <a:off x="1835696" y="332656"/>
            <a:ext cx="5452134" cy="369332"/>
          </a:xfrm>
          <a:prstGeom prst="rect">
            <a:avLst/>
          </a:prstGeom>
          <a:noFill/>
        </p:spPr>
        <p:txBody>
          <a:bodyPr wrap="none" rtlCol="0">
            <a:spAutoFit/>
          </a:bodyPr>
          <a:lstStyle/>
          <a:p>
            <a:pPr>
              <a:defRPr/>
            </a:pPr>
            <a:r>
              <a:rPr lang="ru-RU">
                <a:solidFill>
                  <a:schemeClr val="accent1">
                    <a:lumMod val="50000"/>
                  </a:schemeClr>
                </a:solidFill>
              </a:rPr>
              <a:t>ГБУЗ « Городская поликлиника №134 ДЗМ»</a:t>
            </a:r>
          </a:p>
        </p:txBody>
      </p:sp>
      <p:sp>
        <p:nvSpPr>
          <p:cNvPr id="10" name="TextBox 9"/>
          <p:cNvSpPr>
            <a:spLocks/>
          </p:cNvSpPr>
          <p:nvPr/>
        </p:nvSpPr>
        <p:spPr bwMode="auto">
          <a:xfrm>
            <a:off x="1187624" y="6021288"/>
            <a:ext cx="6912768" cy="646331"/>
          </a:xfrm>
          <a:prstGeom prst="rect">
            <a:avLst/>
          </a:prstGeom>
          <a:noFill/>
        </p:spPr>
        <p:txBody>
          <a:bodyPr wrap="square" rtlCol="0">
            <a:spAutoFit/>
          </a:bodyPr>
          <a:lstStyle/>
          <a:p>
            <a:pPr algn="ctr">
              <a:defRPr/>
            </a:pPr>
            <a:r>
              <a:rPr lang="ru-RU">
                <a:solidFill>
                  <a:schemeClr val="accent2">
                    <a:lumMod val="75000"/>
                  </a:schemeClr>
                </a:solidFill>
              </a:rPr>
              <a:t>Врач терапевт  Центра Здоровья Левинтова Н.В. </a:t>
            </a:r>
            <a:endParaRPr/>
          </a:p>
          <a:p>
            <a:pPr algn="ctr">
              <a:defRPr/>
            </a:pPr>
            <a:r>
              <a:rPr lang="ru-RU">
                <a:solidFill>
                  <a:schemeClr val="accent2">
                    <a:lumMod val="75000"/>
                  </a:schemeClr>
                </a:solidFill>
              </a:rPr>
              <a:t>2019год </a:t>
            </a:r>
          </a:p>
        </p:txBody>
      </p:sp>
      <p:sp>
        <p:nvSpPr>
          <p:cNvPr id="11" name="TextBox 10"/>
          <p:cNvSpPr>
            <a:spLocks/>
          </p:cNvSpPr>
          <p:nvPr/>
        </p:nvSpPr>
        <p:spPr bwMode="auto">
          <a:xfrm>
            <a:off x="323529" y="1484784"/>
            <a:ext cx="8568952" cy="523220"/>
          </a:xfrm>
          <a:prstGeom prst="rect">
            <a:avLst/>
          </a:prstGeom>
          <a:noFill/>
        </p:spPr>
        <p:txBody>
          <a:bodyPr wrap="square" rtlCol="0">
            <a:spAutoFit/>
          </a:bodyPr>
          <a:lstStyle/>
          <a:p>
            <a:pPr>
              <a:defRPr/>
            </a:pPr>
            <a:r>
              <a:rPr lang="ru-RU" sz="1400">
                <a:solidFill>
                  <a:schemeClr val="accent2">
                    <a:lumMod val="50000"/>
                  </a:schemeClr>
                </a:solidFill>
              </a:rPr>
              <a:t>Понятие о потере сознания , кровотечении, инородном теле в дыхательных путях, электротравме, ожоге, сердечном приступе, остановки сердца, основах реанимации)</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5"/>
          <p:cNvSpPr/>
          <p:nvPr/>
        </p:nvSpPr>
        <p:spPr bwMode="auto">
          <a:xfrm>
            <a:off x="899592" y="548681"/>
            <a:ext cx="7632848" cy="2616101"/>
          </a:xfrm>
          <a:prstGeom prst="rect">
            <a:avLst/>
          </a:prstGeom>
        </p:spPr>
        <p:txBody>
          <a:bodyPr wrap="square">
            <a:spAutoFit/>
          </a:bodyPr>
          <a:lstStyle/>
          <a:p>
            <a:pPr>
              <a:defRPr/>
            </a:pPr>
            <a:r>
              <a:rPr lang="ru-RU" sz="2000" b="1" i="1" u="sng"/>
              <a:t>При артериальном кровотечении. </a:t>
            </a:r>
            <a:r>
              <a:rPr lang="ru-RU" sz="1600"/>
              <a:t>Сначала артерию пережимают пальцем, для этого используют определенные точки: При кровотечениях в области лица – нажать большим пальцем на угол нижней челюсти. В случае кровотечения из головы – надавить на область височной кости впереди уха. При артериальном кровотечении в области плечевого сустава – прижать подключичную артерию к ребру. Если повреждена кисть – прижать плечевую артерию к кости со стороны плеча. Если нарушена целостность бедренной артерии – кулаком надавить на лобковую кость в области паха.</a:t>
            </a:r>
          </a:p>
        </p:txBody>
      </p:sp>
      <p:pic>
        <p:nvPicPr>
          <p:cNvPr id="5" name="Picture 5" descr="Доврачебная помощь при артериальном кровотечении"/>
          <p:cNvPicPr>
            <a:picLocks noChangeAspect="1" noChangeArrowheads="1"/>
          </p:cNvPicPr>
          <p:nvPr/>
        </p:nvPicPr>
        <p:blipFill>
          <a:blip r:embed="rId2"/>
          <a:stretch/>
        </p:blipFill>
        <p:spPr bwMode="auto">
          <a:xfrm>
            <a:off x="539552" y="3068960"/>
            <a:ext cx="8064896" cy="3312368"/>
          </a:xfrm>
          <a:prstGeom prst="rect">
            <a:avLst/>
          </a:prstGeom>
          <a:noFill/>
        </p:spPr>
      </p:pic>
      <p:sp>
        <p:nvSpPr>
          <p:cNvPr id="6" name="Прямоугольник 7"/>
          <p:cNvSpPr/>
          <p:nvPr/>
        </p:nvSpPr>
        <p:spPr bwMode="auto">
          <a:xfrm>
            <a:off x="539552" y="5949280"/>
            <a:ext cx="8064896" cy="646331"/>
          </a:xfrm>
          <a:prstGeom prst="rect">
            <a:avLst/>
          </a:prstGeom>
          <a:solidFill>
            <a:schemeClr val="accent2">
              <a:lumMod val="20000"/>
              <a:lumOff val="80000"/>
            </a:schemeClr>
          </a:solidFill>
        </p:spPr>
        <p:txBody>
          <a:bodyPr wrap="square">
            <a:spAutoFit/>
          </a:bodyPr>
          <a:lstStyle/>
          <a:p>
            <a:pPr algn="ctr">
              <a:defRPr/>
            </a:pPr>
            <a:r>
              <a:rPr lang="ru-RU" b="1"/>
              <a:t>После пальцевого прижатия накладывается жгут с соблюдением правил.</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Похожее изображение"/>
          <p:cNvPicPr>
            <a:picLocks noChangeAspect="1" noChangeArrowheads="1"/>
          </p:cNvPicPr>
          <p:nvPr/>
        </p:nvPicPr>
        <p:blipFill>
          <a:blip r:embed="rId2"/>
          <a:stretch/>
        </p:blipFill>
        <p:spPr bwMode="auto">
          <a:xfrm>
            <a:off x="1907704" y="836712"/>
            <a:ext cx="5715000" cy="495300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611560" y="476672"/>
            <a:ext cx="8064896" cy="1231106"/>
          </a:xfrm>
          <a:prstGeom prst="rect">
            <a:avLst/>
          </a:prstGeom>
        </p:spPr>
        <p:txBody>
          <a:bodyPr wrap="square">
            <a:spAutoFit/>
          </a:bodyPr>
          <a:lstStyle/>
          <a:p>
            <a:pPr algn="ctr">
              <a:defRPr/>
            </a:pPr>
            <a:r>
              <a:rPr lang="ru-RU" b="1" i="1" u="sng"/>
              <a:t>Правила наложения жгута </a:t>
            </a:r>
          </a:p>
          <a:p>
            <a:pPr algn="ctr">
              <a:defRPr/>
            </a:pPr>
            <a:r>
              <a:rPr lang="ru-RU" sz="1400"/>
              <a:t>Жгут накладывается лишь для остановки артериального кровотечения, а также если в результате травмы была ампутирована рука или нога. В остальных случаях применение жгута нецелесообразно по причине высокой степени травмирования кожи и мягких тканей.</a:t>
            </a:r>
          </a:p>
        </p:txBody>
      </p:sp>
      <p:sp>
        <p:nvSpPr>
          <p:cNvPr id="5" name="Прямоугольник 2"/>
          <p:cNvSpPr/>
          <p:nvPr/>
        </p:nvSpPr>
        <p:spPr bwMode="auto">
          <a:xfrm>
            <a:off x="467544" y="1772816"/>
            <a:ext cx="8352928" cy="3693319"/>
          </a:xfrm>
          <a:prstGeom prst="rect">
            <a:avLst/>
          </a:prstGeom>
        </p:spPr>
        <p:txBody>
          <a:bodyPr wrap="square">
            <a:spAutoFit/>
          </a:bodyPr>
          <a:lstStyle/>
          <a:p>
            <a:pPr>
              <a:defRPr/>
            </a:pPr>
            <a:r>
              <a:rPr lang="ru-RU"/>
              <a:t>Жгут накладывается поверх одежды или под него подкладывается отрезок ткани. Это необходимо для защиты кожи. Первые два оборота нужно сделать как можно более тугими, кровь останавливают именно они, при этом перекрестие накладывается с обратной стороны артерии. Максимальная продолжительность наложения жгута в теплое время года не должна превышать 90 минут, в холодное – 60 минут. Если за это время пострадавшего нельзя доставить в больницу – жгут нужно ослабить на 10-15 минут, а артерию пережать пальцем. Затем жгут снова накладывают, на 1-2 см выше или ниже прежнего места. Время наложения жгута нужно обязательно записать и прикрепить на видное место. В современной практике принято писать время наложения жгута маркером прямо на видном месте тела.</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Правила наложения жгута при кровотечении"/>
          <p:cNvPicPr>
            <a:picLocks noChangeAspect="1" noChangeArrowheads="1"/>
          </p:cNvPicPr>
          <p:nvPr/>
        </p:nvPicPr>
        <p:blipFill>
          <a:blip r:embed="rId2"/>
          <a:stretch/>
        </p:blipFill>
        <p:spPr bwMode="auto">
          <a:xfrm>
            <a:off x="323528" y="548680"/>
            <a:ext cx="8424936" cy="5472608"/>
          </a:xfrm>
          <a:prstGeom prst="rect">
            <a:avLst/>
          </a:prstGeom>
          <a:noFill/>
        </p:spPr>
      </p:pic>
      <p:sp>
        <p:nvSpPr>
          <p:cNvPr id="5" name="Прямоугольник 2"/>
          <p:cNvSpPr/>
          <p:nvPr/>
        </p:nvSpPr>
        <p:spPr bwMode="auto">
          <a:xfrm>
            <a:off x="539552" y="5301208"/>
            <a:ext cx="8064896" cy="646331"/>
          </a:xfrm>
          <a:prstGeom prst="rect">
            <a:avLst/>
          </a:prstGeom>
          <a:solidFill>
            <a:schemeClr val="accent1">
              <a:lumMod val="40000"/>
              <a:lumOff val="60000"/>
            </a:schemeClr>
          </a:solidFill>
        </p:spPr>
        <p:txBody>
          <a:bodyPr wrap="square">
            <a:spAutoFit/>
          </a:bodyPr>
          <a:lstStyle/>
          <a:p>
            <a:pPr algn="ctr">
              <a:defRPr/>
            </a:pPr>
            <a:r>
              <a:rPr lang="ru-RU" b="1"/>
              <a:t>Пострадавшего  доставить в ближайшую больницу.</a:t>
            </a:r>
            <a:endParaRPr/>
          </a:p>
          <a:p>
            <a:pPr algn="ctr">
              <a:defRPr/>
            </a:pPr>
            <a:endParaRPr lang="ru-RU"/>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323528" y="548680"/>
            <a:ext cx="8424936" cy="2677656"/>
          </a:xfrm>
          <a:prstGeom prst="rect">
            <a:avLst/>
          </a:prstGeom>
        </p:spPr>
        <p:txBody>
          <a:bodyPr wrap="square">
            <a:spAutoFit/>
          </a:bodyPr>
          <a:lstStyle/>
          <a:p>
            <a:pPr algn="ctr">
              <a:defRPr/>
            </a:pPr>
            <a:r>
              <a:rPr lang="ru-RU" sz="2400" b="1" i="1" u="sng"/>
              <a:t>Ошибки:</a:t>
            </a:r>
            <a:r>
              <a:rPr lang="ru-RU"/>
              <a:t> </a:t>
            </a:r>
          </a:p>
          <a:p>
            <a:pPr>
              <a:buFont typeface="Wingdings"/>
              <a:buChar char="q"/>
              <a:defRPr/>
            </a:pPr>
            <a:r>
              <a:rPr lang="ru-RU"/>
              <a:t>использование его без показаний то есть при венозном и капиллярном кровотечении; </a:t>
            </a:r>
          </a:p>
          <a:p>
            <a:pPr>
              <a:buFont typeface="Wingdings"/>
              <a:buChar char="q"/>
              <a:defRPr/>
            </a:pPr>
            <a:r>
              <a:rPr lang="ru-RU"/>
              <a:t>наложение на голое тело; далеко от раны; </a:t>
            </a:r>
          </a:p>
          <a:p>
            <a:pPr>
              <a:buFont typeface="Wingdings"/>
              <a:buChar char="q"/>
              <a:defRPr/>
            </a:pPr>
            <a:r>
              <a:rPr lang="ru-RU"/>
              <a:t>слабое или чрезмерное затягивание; плохое закрепление концов жгута; </a:t>
            </a:r>
          </a:p>
          <a:p>
            <a:pPr>
              <a:buFont typeface="Wingdings"/>
              <a:buChar char="q"/>
              <a:defRPr/>
            </a:pPr>
            <a:r>
              <a:rPr lang="ru-RU"/>
              <a:t>отсутствие сопроводительной записки;</a:t>
            </a:r>
            <a:endParaRPr/>
          </a:p>
          <a:p>
            <a:pPr>
              <a:buFont typeface="Wingdings"/>
              <a:buChar char="q"/>
              <a:defRPr/>
            </a:pPr>
            <a:r>
              <a:rPr lang="ru-RU"/>
              <a:t> использование более 2 часов;</a:t>
            </a:r>
            <a:endParaRPr/>
          </a:p>
          <a:p>
            <a:pPr>
              <a:buFont typeface="Wingdings"/>
              <a:buChar char="q"/>
              <a:defRPr/>
            </a:pPr>
            <a:r>
              <a:rPr lang="ru-RU"/>
              <a:t> закрытие жгута повязкой или одеждой.</a:t>
            </a:r>
          </a:p>
        </p:txBody>
      </p:sp>
      <p:sp>
        <p:nvSpPr>
          <p:cNvPr id="5" name="Прямоугольник 2"/>
          <p:cNvSpPr/>
          <p:nvPr/>
        </p:nvSpPr>
        <p:spPr bwMode="auto">
          <a:xfrm>
            <a:off x="827584" y="3645024"/>
            <a:ext cx="7704856" cy="1477328"/>
          </a:xfrm>
          <a:prstGeom prst="rect">
            <a:avLst/>
          </a:prstGeom>
        </p:spPr>
        <p:txBody>
          <a:bodyPr wrap="square">
            <a:spAutoFit/>
          </a:bodyPr>
          <a:lstStyle/>
          <a:p>
            <a:pPr algn="ctr">
              <a:defRPr/>
            </a:pPr>
            <a:r>
              <a:rPr lang="ru-RU" b="1" i="1" u="sng"/>
              <a:t>Если жгут наложен правильно, через время появятся характерные признаки. Конечность ниже места наложения побледнеет и станет холодной, кровотечение прекратится, а периферический пульс не будет прощупываться.</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323528" y="404664"/>
            <a:ext cx="8424936" cy="3447098"/>
          </a:xfrm>
          <a:prstGeom prst="rect">
            <a:avLst/>
          </a:prstGeom>
        </p:spPr>
        <p:txBody>
          <a:bodyPr wrap="square">
            <a:spAutoFit/>
          </a:bodyPr>
          <a:lstStyle/>
          <a:p>
            <a:pPr algn="ctr">
              <a:defRPr/>
            </a:pPr>
            <a:r>
              <a:rPr lang="ru-RU" sz="2000" b="1" i="1" u="sng"/>
              <a:t>При венозном кровотечении </a:t>
            </a:r>
          </a:p>
          <a:p>
            <a:pPr>
              <a:buFont typeface="Wingdings"/>
              <a:buChar char="Ø"/>
              <a:defRPr/>
            </a:pPr>
            <a:r>
              <a:rPr lang="ru-RU"/>
              <a:t>Рану закрывают несколькими слоями бинта, салфеток или любым чистым отрезком ткани. </a:t>
            </a:r>
          </a:p>
          <a:p>
            <a:pPr>
              <a:buFont typeface="Wingdings"/>
              <a:buChar char="Ø"/>
              <a:defRPr/>
            </a:pPr>
            <a:r>
              <a:rPr lang="ru-RU"/>
              <a:t>Сверху кладут стерильную вату. Туго фиксируют все с помощью бинта, платка или отрезка ткани нужной ширины. </a:t>
            </a:r>
          </a:p>
          <a:p>
            <a:pPr>
              <a:buFont typeface="Wingdings"/>
              <a:buChar char="Ø"/>
              <a:defRPr/>
            </a:pPr>
            <a:r>
              <a:rPr lang="ru-RU"/>
              <a:t>Для закрепления эффекта поврежденную конечность приподнимают так, чтобы она была выше тела и фиксируют.</a:t>
            </a:r>
            <a:endParaRPr/>
          </a:p>
          <a:p>
            <a:pPr>
              <a:buFont typeface="Wingdings"/>
              <a:buChar char="Ø"/>
              <a:defRPr/>
            </a:pPr>
            <a:r>
              <a:rPr lang="ru-RU"/>
              <a:t> Если наложить повязку нет возможности – рану тампонируют плотно скрученным бинтом. </a:t>
            </a:r>
          </a:p>
          <a:p>
            <a:pPr>
              <a:buFont typeface="Wingdings"/>
              <a:buChar char="Ø"/>
              <a:defRPr/>
            </a:pPr>
            <a:r>
              <a:rPr lang="ru-RU"/>
              <a:t>К ране приложить пакет со льдом. </a:t>
            </a:r>
          </a:p>
          <a:p>
            <a:pPr>
              <a:buFont typeface="Wingdings"/>
              <a:buChar char="Ø"/>
              <a:defRPr/>
            </a:pPr>
            <a:r>
              <a:rPr lang="ru-RU"/>
              <a:t>После этого пострадавшего нужно доставить в ближайшую больницу.</a:t>
            </a:r>
          </a:p>
        </p:txBody>
      </p:sp>
      <p:sp>
        <p:nvSpPr>
          <p:cNvPr id="5" name="Прямоугольник 2"/>
          <p:cNvSpPr/>
          <p:nvPr/>
        </p:nvSpPr>
        <p:spPr bwMode="auto">
          <a:xfrm>
            <a:off x="611560" y="3789040"/>
            <a:ext cx="8136904" cy="1231106"/>
          </a:xfrm>
          <a:prstGeom prst="rect">
            <a:avLst/>
          </a:prstGeom>
        </p:spPr>
        <p:txBody>
          <a:bodyPr wrap="square">
            <a:spAutoFit/>
          </a:bodyPr>
          <a:lstStyle/>
          <a:p>
            <a:pPr algn="ctr">
              <a:defRPr/>
            </a:pPr>
            <a:r>
              <a:rPr lang="ru-RU" sz="2000" b="1" i="1" u="sng"/>
              <a:t>При капиллярном кровотечении</a:t>
            </a:r>
            <a:endParaRPr/>
          </a:p>
          <a:p>
            <a:pPr>
              <a:buFont typeface="Wingdings"/>
              <a:buChar char="ü"/>
              <a:defRPr/>
            </a:pPr>
            <a:endParaRPr lang="ru-RU"/>
          </a:p>
          <a:p>
            <a:pPr>
              <a:buFont typeface="Wingdings"/>
              <a:buChar char="ü"/>
              <a:defRPr/>
            </a:pPr>
            <a:r>
              <a:rPr lang="ru-RU"/>
              <a:t>Участок кожного покрова обработать любым антисептиком.</a:t>
            </a:r>
            <a:endParaRPr/>
          </a:p>
          <a:p>
            <a:pPr>
              <a:buFont typeface="Wingdings"/>
              <a:buChar char="ü"/>
              <a:defRPr/>
            </a:pPr>
            <a:r>
              <a:rPr lang="ru-RU"/>
              <a:t> Наложить салфетку и зафиксировать ее бинтом.</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Первая помощь при носовом кровотечении"/>
          <p:cNvPicPr>
            <a:picLocks noChangeAspect="1" noChangeArrowheads="1"/>
          </p:cNvPicPr>
          <p:nvPr/>
        </p:nvPicPr>
        <p:blipFill>
          <a:blip r:embed="rId2"/>
          <a:stretch/>
        </p:blipFill>
        <p:spPr bwMode="auto">
          <a:xfrm>
            <a:off x="827584" y="836712"/>
            <a:ext cx="7344816" cy="5328591"/>
          </a:xfrm>
          <a:prstGeom prst="rect">
            <a:avLst/>
          </a:prstGeom>
          <a:ln w="190500" cap="sq">
            <a:solidFill>
              <a:srgbClr val="C8C6BD"/>
            </a:solidFill>
            <a:prstDash val="solid"/>
            <a:miter lim="800000"/>
          </a:ln>
          <a:effectLst>
            <a:outerShdw blurRad="254000" algn="b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1"/>
          <p:cNvSpPr>
            <a:spLocks/>
          </p:cNvSpPr>
          <p:nvPr/>
        </p:nvSpPr>
        <p:spPr bwMode="auto">
          <a:xfrm>
            <a:off x="395536" y="476672"/>
            <a:ext cx="8280919" cy="1446550"/>
          </a:xfrm>
          <a:prstGeom prst="rect">
            <a:avLst/>
          </a:prstGeom>
          <a:noFill/>
        </p:spPr>
        <p:txBody>
          <a:bodyPr wrap="square" rtlCol="0">
            <a:spAutoFit/>
          </a:bodyPr>
          <a:lstStyle/>
          <a:p>
            <a:pPr>
              <a:defRPr/>
            </a:pPr>
            <a:r>
              <a:rPr lang="en-US" sz="4400" b="1" i="1" u="sng"/>
              <a:t>lll. </a:t>
            </a:r>
            <a:r>
              <a:rPr lang="ru-RU" sz="4400" b="1" i="1" u="sng"/>
              <a:t>ИНОРОДНОЕ ТЕЛО В ДЫХАТЕЛЬНЫХ ПУТЯХ</a:t>
            </a:r>
          </a:p>
        </p:txBody>
      </p:sp>
      <p:sp>
        <p:nvSpPr>
          <p:cNvPr id="5" name="Прямоугольник 2"/>
          <p:cNvSpPr/>
          <p:nvPr/>
        </p:nvSpPr>
        <p:spPr bwMode="auto">
          <a:xfrm>
            <a:off x="323528" y="1988840"/>
            <a:ext cx="5256584" cy="3600986"/>
          </a:xfrm>
          <a:prstGeom prst="rect">
            <a:avLst/>
          </a:prstGeom>
        </p:spPr>
        <p:txBody>
          <a:bodyPr wrap="square">
            <a:spAutoFit/>
          </a:bodyPr>
          <a:lstStyle/>
          <a:p>
            <a:pPr>
              <a:defRPr/>
            </a:pPr>
            <a:r>
              <a:rPr lang="ru-RU" sz="2000" b="1" i="1" u="sng"/>
              <a:t>При обструкции с сохраненным сознанием необходимо выполнить 5 ударов по спине  </a:t>
            </a:r>
            <a:endParaRPr/>
          </a:p>
          <a:p>
            <a:pPr>
              <a:defRPr/>
            </a:pPr>
            <a:r>
              <a:rPr lang="ru-RU" sz="1400"/>
              <a:t>• встать сбоку и несколько позади от пострадавшего; </a:t>
            </a:r>
          </a:p>
          <a:p>
            <a:pPr>
              <a:defRPr/>
            </a:pPr>
            <a:r>
              <a:rPr lang="ru-RU" sz="1400"/>
              <a:t>• поддерживая пострадавшего одной рукой за грудь, второй наклонить его вперед настолько, чтобы, когда инородное тело сместится, оно выпало бы изо рта, а не опустилось глубже в дыхательные пути;</a:t>
            </a:r>
            <a:endParaRPr/>
          </a:p>
          <a:p>
            <a:pPr>
              <a:defRPr/>
            </a:pPr>
            <a:r>
              <a:rPr lang="ru-RU" sz="1400"/>
              <a:t> • нанести до пяти резких ударов основанием ладони в область между лопаток;</a:t>
            </a:r>
            <a:endParaRPr/>
          </a:p>
          <a:p>
            <a:pPr>
              <a:defRPr/>
            </a:pPr>
            <a:r>
              <a:rPr lang="ru-RU" sz="1400"/>
              <a:t> • после каждого удара проверять, не освободились ли дыхательные пути; стремиться, чтобы каждый удар был результативным, и стараться добиться восстановления проходимости дыхательных путей за меньшее число ударов. </a:t>
            </a:r>
          </a:p>
        </p:txBody>
      </p:sp>
      <p:pic>
        <p:nvPicPr>
          <p:cNvPr id="6" name="Picture 2" descr="Картинки по запросу Техника выполнения ударов по спине при обструкции дыхательных путей инородным телом.."/>
          <p:cNvPicPr>
            <a:picLocks noChangeAspect="1" noChangeArrowheads="1"/>
          </p:cNvPicPr>
          <p:nvPr/>
        </p:nvPicPr>
        <p:blipFill>
          <a:blip r:embed="rId2"/>
          <a:stretch/>
        </p:blipFill>
        <p:spPr bwMode="auto">
          <a:xfrm>
            <a:off x="5652120" y="2204864"/>
            <a:ext cx="3086100" cy="323850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395536" y="612845"/>
            <a:ext cx="4968552" cy="5355312"/>
          </a:xfrm>
          <a:prstGeom prst="rect">
            <a:avLst/>
          </a:prstGeom>
        </p:spPr>
        <p:txBody>
          <a:bodyPr wrap="square">
            <a:spAutoFit/>
          </a:bodyPr>
          <a:lstStyle/>
          <a:p>
            <a:pPr>
              <a:defRPr/>
            </a:pPr>
            <a:r>
              <a:rPr lang="ru-RU" b="1" i="1" u="sng"/>
              <a:t>Если 5 ударов по спине оказались неэффективными, необходимо выполнить 5 толчков в область живота (прием Геймлиха):</a:t>
            </a:r>
            <a:endParaRPr/>
          </a:p>
          <a:p>
            <a:pPr>
              <a:defRPr/>
            </a:pPr>
            <a:r>
              <a:rPr lang="ru-RU"/>
              <a:t>• встать сзади от пострадавшего и обхватить его на уровне верхней части живота обеими руками;</a:t>
            </a:r>
            <a:endParaRPr/>
          </a:p>
          <a:p>
            <a:pPr>
              <a:defRPr/>
            </a:pPr>
            <a:r>
              <a:rPr lang="ru-RU"/>
              <a:t>• наклонить его туловище вперед; </a:t>
            </a:r>
          </a:p>
          <a:p>
            <a:pPr>
              <a:defRPr/>
            </a:pPr>
            <a:r>
              <a:rPr lang="ru-RU"/>
              <a:t>• сжать руку в кулак и поместить его между пупком и мечевидным отростком грудины строго по средней линии; </a:t>
            </a:r>
          </a:p>
          <a:p>
            <a:pPr>
              <a:defRPr/>
            </a:pPr>
            <a:r>
              <a:rPr lang="ru-RU"/>
              <a:t>• обхватить кулак кистью второй руки и сделать резкий толчок по направлению внутрь и вверх; • повторить манипуляцию до пяти раз;</a:t>
            </a:r>
            <a:endParaRPr/>
          </a:p>
          <a:p>
            <a:pPr>
              <a:defRPr/>
            </a:pPr>
            <a:r>
              <a:rPr lang="ru-RU"/>
              <a:t>• если обструкцию устранить не удалось, повторять попеременно по пять раз удары по спине и толчки в живот. </a:t>
            </a:r>
          </a:p>
        </p:txBody>
      </p:sp>
      <p:pic>
        <p:nvPicPr>
          <p:cNvPr id="5" name="Picture 4" descr="Картинки по запросу Техника выполнения ударов по спине при обструкции дыхательных путей инородным телом.."/>
          <p:cNvPicPr>
            <a:picLocks noChangeAspect="1" noChangeArrowheads="1"/>
          </p:cNvPicPr>
          <p:nvPr/>
        </p:nvPicPr>
        <p:blipFill>
          <a:blip r:embed="rId2"/>
          <a:stretch/>
        </p:blipFill>
        <p:spPr bwMode="auto">
          <a:xfrm>
            <a:off x="5436096" y="260648"/>
            <a:ext cx="2476500" cy="3381375"/>
          </a:xfrm>
          <a:prstGeom prst="rect">
            <a:avLst/>
          </a:prstGeom>
          <a:noFill/>
        </p:spPr>
      </p:pic>
      <p:pic>
        <p:nvPicPr>
          <p:cNvPr id="6" name="Picture 6" descr="Картинки по запросу Техника выполнения ударов по спине при обструкции дыхательных путей инородным телом.."/>
          <p:cNvPicPr>
            <a:picLocks noChangeAspect="1" noChangeArrowheads="1"/>
          </p:cNvPicPr>
          <p:nvPr/>
        </p:nvPicPr>
        <p:blipFill>
          <a:blip r:embed="rId3"/>
          <a:stretch/>
        </p:blipFill>
        <p:spPr bwMode="auto">
          <a:xfrm>
            <a:off x="5796136" y="3284984"/>
            <a:ext cx="2876550" cy="338137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a:spLocks noChangeArrowheads="1"/>
          </p:cNvSpPr>
          <p:nvPr/>
        </p:nvSpPr>
        <p:spPr bwMode="auto">
          <a:xfrm>
            <a:off x="0" y="0"/>
            <a:ext cx="9144000" cy="0"/>
          </a:xfrm>
          <a:prstGeom prst="rect">
            <a:avLst/>
          </a:prstGeom>
          <a:noFill/>
          <a:ln w="9525">
            <a:noFill/>
            <a:miter lim="800000"/>
            <a:headEnd/>
            <a:tailEnd/>
          </a:ln>
        </p:spPr>
        <p:txBody>
          <a:bodyPr vert="horz" wrap="none" lIns="0" tIns="63480" rIns="0" bIns="63480" numCol="1" anchor="ctr" anchorCtr="0" compatLnSpc="1">
            <a:prstTxWarp prst="textNoShape">
              <a:avLst/>
            </a:prstTxWarp>
            <a:spAutoFit/>
          </a:bodyPr>
          <a:lstStyle/>
          <a:p>
            <a:pPr marL="0" marR="0" lvl="0" indent="0" algn="just" defTabSz="914400">
              <a:lnSpc>
                <a:spcPct val="100000"/>
              </a:lnSpc>
              <a:spcBef>
                <a:spcPts val="0"/>
              </a:spcBef>
              <a:spcAft>
                <a:spcPts val="0"/>
              </a:spcAft>
              <a:buClrTx/>
              <a:buSzTx/>
              <a:buFontTx/>
              <a:buNone/>
              <a:defRPr/>
            </a:pPr>
            <a:endParaRPr lang="ru-RU" sz="1800" b="0" i="0" u="none" strike="noStrike" cap="none">
              <a:ln>
                <a:noFill/>
              </a:ln>
              <a:solidFill>
                <a:schemeClr val="tx1"/>
              </a:solidFill>
              <a:latin typeface="Arial"/>
              <a:cs typeface="Arial"/>
            </a:endParaRPr>
          </a:p>
          <a:p>
            <a:pPr marL="0" marR="0" lvl="0" indent="0" algn="just" defTabSz="914400">
              <a:lnSpc>
                <a:spcPct val="100000"/>
              </a:lnSpc>
              <a:spcBef>
                <a:spcPts val="0"/>
              </a:spcBef>
              <a:spcAft>
                <a:spcPts val="0"/>
              </a:spcAft>
              <a:buClrTx/>
              <a:buSzTx/>
              <a:buFontTx/>
              <a:buChar char="•"/>
              <a:defRPr/>
            </a:pPr>
            <a:r>
              <a:rPr lang="ru-RU" sz="1000" b="0" i="0" u="none" strike="noStrike" cap="none">
                <a:ln>
                  <a:noFill/>
                </a:ln>
                <a:solidFill>
                  <a:srgbClr val="2C2A29"/>
                </a:solidFill>
                <a:latin typeface="Tahoma"/>
                <a:cs typeface="Tahoma"/>
              </a:rPr>
              <a:t>Обеспечьте свою безопасность. Наденьте сухие перчатки (резиновые, шерстяные, кожаные и т.п.), резиновые сапоги. По возможности отключите источник тока. При подходе к пострадавшему по земле идите мелкими, не более 10 см, шагами.</a:t>
            </a:r>
            <a:endParaRPr/>
          </a:p>
          <a:p>
            <a:pPr marL="0" marR="0" lvl="0" indent="0" algn="just" defTabSz="914400">
              <a:lnSpc>
                <a:spcPct val="100000"/>
              </a:lnSpc>
              <a:spcBef>
                <a:spcPts val="0"/>
              </a:spcBef>
              <a:spcAft>
                <a:spcPts val="0"/>
              </a:spcAft>
              <a:buClrTx/>
              <a:buSzTx/>
              <a:buFontTx/>
              <a:buChar char="•"/>
              <a:defRPr/>
            </a:pPr>
            <a:r>
              <a:rPr lang="ru-RU" sz="1000" b="0" i="0" u="none" strike="noStrike" cap="none">
                <a:ln>
                  <a:noFill/>
                </a:ln>
                <a:solidFill>
                  <a:srgbClr val="2C2A29"/>
                </a:solidFill>
                <a:latin typeface="Tahoma"/>
                <a:cs typeface="Tahoma"/>
              </a:rPr>
              <a:t>Сбросьте с пострадавшего провод сухим токонепроводящим предметом (палка, пластик). Оттащите пострадавшего за одежду не менее чем на 10 метров от места касания проводом земли или от оборудования, находящегося под напряжением.</a:t>
            </a:r>
            <a:endParaRPr/>
          </a:p>
          <a:p>
            <a:pPr marL="0" marR="0" lvl="0" indent="0" algn="just" defTabSz="914400">
              <a:lnSpc>
                <a:spcPct val="100000"/>
              </a:lnSpc>
              <a:spcBef>
                <a:spcPts val="0"/>
              </a:spcBef>
              <a:spcAft>
                <a:spcPts val="0"/>
              </a:spcAft>
              <a:buClrTx/>
              <a:buSzTx/>
              <a:buFontTx/>
              <a:buChar char="•"/>
              <a:defRPr/>
            </a:pPr>
            <a:r>
              <a:rPr lang="ru-RU" sz="1000" b="0" i="0" u="none" strike="noStrike" cap="none">
                <a:ln>
                  <a:noFill/>
                </a:ln>
                <a:solidFill>
                  <a:srgbClr val="2C2A29"/>
                </a:solidFill>
                <a:latin typeface="Tahoma"/>
                <a:cs typeface="Tahoma"/>
              </a:rPr>
              <a:t>Вызовите «скорую помощь».</a:t>
            </a:r>
            <a:endParaRPr/>
          </a:p>
          <a:p>
            <a:pPr marL="0" marR="0" lvl="0" indent="0" algn="just" defTabSz="914400">
              <a:lnSpc>
                <a:spcPct val="100000"/>
              </a:lnSpc>
              <a:spcBef>
                <a:spcPts val="0"/>
              </a:spcBef>
              <a:spcAft>
                <a:spcPts val="0"/>
              </a:spcAft>
              <a:buClrTx/>
              <a:buSzTx/>
              <a:buFontTx/>
              <a:buNone/>
              <a:defRPr/>
            </a:pPr>
            <a:r>
              <a:rPr lang="ru-RU" sz="1000" b="0" i="0" u="none" strike="noStrike" cap="none">
                <a:ln>
                  <a:noFill/>
                </a:ln>
                <a:solidFill>
                  <a:srgbClr val="2C2A29"/>
                </a:solidFill>
                <a:latin typeface="Tahoma"/>
                <a:cs typeface="Tahoma"/>
              </a:rPr>
              <a:t>  </a:t>
            </a:r>
            <a:r>
              <a:rPr lang="ru-RU" sz="12000" b="0" i="0" u="none" strike="noStrike" cap="none">
                <a:ln>
                  <a:noFill/>
                </a:ln>
                <a:solidFill>
                  <a:srgbClr val="2C2A29"/>
                </a:solidFill>
                <a:latin typeface="Tahoma"/>
                <a:cs typeface="Tahoma"/>
              </a:rPr>
              <a:t> </a:t>
            </a:r>
            <a:r>
              <a:rPr lang="ru-RU" sz="1000" b="0" i="0" u="none" strike="noStrike" cap="none">
                <a:ln>
                  <a:noFill/>
                </a:ln>
                <a:solidFill>
                  <a:srgbClr val="2C2A29"/>
                </a:solidFill>
                <a:latin typeface="Tahoma"/>
                <a:cs typeface="Tahoma"/>
              </a:rPr>
              <a:t>                                                                                                                                                                       </a:t>
            </a:r>
            <a:endParaRPr/>
          </a:p>
        </p:txBody>
      </p:sp>
      <p:pic>
        <p:nvPicPr>
          <p:cNvPr id="5" name="Picture 2" descr="Первая помощь при поражении электрическим током"/>
          <p:cNvPicPr>
            <a:picLocks noChangeAspect="1" noChangeArrowheads="1"/>
          </p:cNvPicPr>
          <p:nvPr/>
        </p:nvPicPr>
        <p:blipFill>
          <a:blip r:embed="rId2"/>
          <a:stretch/>
        </p:blipFill>
        <p:spPr bwMode="auto">
          <a:xfrm>
            <a:off x="1043608" y="4365104"/>
            <a:ext cx="6667500" cy="1905001"/>
          </a:xfrm>
          <a:prstGeom prst="rect">
            <a:avLst/>
          </a:prstGeom>
          <a:noFill/>
        </p:spPr>
      </p:pic>
      <p:sp>
        <p:nvSpPr>
          <p:cNvPr id="6" name="Прямоугольник 3"/>
          <p:cNvSpPr/>
          <p:nvPr/>
        </p:nvSpPr>
        <p:spPr bwMode="auto">
          <a:xfrm>
            <a:off x="755576" y="1628800"/>
            <a:ext cx="7632848" cy="2800767"/>
          </a:xfrm>
          <a:prstGeom prst="rect">
            <a:avLst/>
          </a:prstGeom>
        </p:spPr>
        <p:txBody>
          <a:bodyPr wrap="square">
            <a:spAutoFit/>
          </a:bodyPr>
          <a:lstStyle/>
          <a:p>
            <a:pPr>
              <a:buFont typeface="Wingdings"/>
              <a:buChar char="v"/>
              <a:defRPr/>
            </a:pPr>
            <a:r>
              <a:rPr lang="ru-RU" sz="1600"/>
              <a:t>Обеспечьте свою безопасность. Наденьте сухие перчатки (резиновые, шерстяные, кожаные и т.п.), резиновые сапоги.</a:t>
            </a:r>
            <a:endParaRPr/>
          </a:p>
          <a:p>
            <a:pPr>
              <a:buFont typeface="Wingdings"/>
              <a:buChar char="v"/>
              <a:defRPr/>
            </a:pPr>
            <a:r>
              <a:rPr lang="ru-RU" sz="1600"/>
              <a:t> По возможности отключите источник тока.</a:t>
            </a:r>
            <a:endParaRPr/>
          </a:p>
          <a:p>
            <a:pPr>
              <a:buFont typeface="Wingdings"/>
              <a:buChar char="v"/>
              <a:defRPr/>
            </a:pPr>
            <a:r>
              <a:rPr lang="ru-RU" sz="1600"/>
              <a:t> При подходе к пострадавшему по земле идите мелкими, не более 10 см, шагами.</a:t>
            </a:r>
            <a:endParaRPr/>
          </a:p>
          <a:p>
            <a:pPr>
              <a:buFont typeface="Wingdings"/>
              <a:buChar char="v"/>
              <a:defRPr/>
            </a:pPr>
            <a:r>
              <a:rPr lang="ru-RU" sz="1600"/>
              <a:t>Сбросьте с пострадавшего провод сухим токонепроводящим предметом (палка, пластик). </a:t>
            </a:r>
          </a:p>
          <a:p>
            <a:pPr>
              <a:buFont typeface="Wingdings"/>
              <a:buChar char="v"/>
              <a:defRPr/>
            </a:pPr>
            <a:r>
              <a:rPr lang="ru-RU" sz="1600"/>
              <a:t>Оттащите пострадавшего за одежду не менее чем на 10 метров от места касания проводом земли или от оборудования, находящегося под напряжением.</a:t>
            </a:r>
            <a:endParaRPr/>
          </a:p>
          <a:p>
            <a:pPr>
              <a:buFont typeface="Wingdings"/>
              <a:buChar char="v"/>
              <a:defRPr/>
            </a:pPr>
            <a:r>
              <a:rPr lang="ru-RU" sz="1600"/>
              <a:t>Вызовите «скорую помощь».</a:t>
            </a:r>
          </a:p>
        </p:txBody>
      </p:sp>
      <p:sp>
        <p:nvSpPr>
          <p:cNvPr id="7" name="TextBox 4"/>
          <p:cNvSpPr>
            <a:spLocks/>
          </p:cNvSpPr>
          <p:nvPr/>
        </p:nvSpPr>
        <p:spPr bwMode="auto">
          <a:xfrm>
            <a:off x="323528" y="332656"/>
            <a:ext cx="8496944" cy="1446550"/>
          </a:xfrm>
          <a:prstGeom prst="rect">
            <a:avLst/>
          </a:prstGeom>
          <a:noFill/>
        </p:spPr>
        <p:txBody>
          <a:bodyPr wrap="square" rtlCol="0">
            <a:spAutoFit/>
          </a:bodyPr>
          <a:lstStyle/>
          <a:p>
            <a:pPr>
              <a:defRPr/>
            </a:pPr>
            <a:r>
              <a:rPr lang="en-US" sz="4400" b="1" i="1" u="sng"/>
              <a:t>lV. </a:t>
            </a:r>
            <a:r>
              <a:rPr lang="ru-RU" sz="4400" b="1" i="1" u="sng"/>
              <a:t>ПОРАЖЕНИЕ ЭЛЕКТРИЧЕСКИМ ТОКОМ</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1115616" y="548680"/>
            <a:ext cx="6840760" cy="646331"/>
          </a:xfrm>
          <a:prstGeom prst="rect">
            <a:avLst/>
          </a:prstGeom>
        </p:spPr>
        <p:txBody>
          <a:bodyPr wrap="square">
            <a:spAutoFit/>
          </a:bodyPr>
          <a:lstStyle/>
          <a:p>
            <a:pPr algn="ctr">
              <a:spcBef>
                <a:spcPts val="0"/>
              </a:spcBef>
              <a:defRPr/>
            </a:pPr>
            <a:r>
              <a:rPr lang="ru-RU" sz="3600" b="1">
                <a:solidFill>
                  <a:schemeClr val="accent2">
                    <a:lumMod val="50000"/>
                  </a:schemeClr>
                </a:solidFill>
                <a:latin typeface="Arial"/>
              </a:rPr>
              <a:t>Виды медицинской помощи:</a:t>
            </a:r>
          </a:p>
        </p:txBody>
      </p:sp>
      <p:sp>
        <p:nvSpPr>
          <p:cNvPr id="5" name="Прямоугольник 2"/>
          <p:cNvSpPr/>
          <p:nvPr/>
        </p:nvSpPr>
        <p:spPr bwMode="auto">
          <a:xfrm>
            <a:off x="539552" y="1124744"/>
            <a:ext cx="8136904" cy="4524315"/>
          </a:xfrm>
          <a:prstGeom prst="rect">
            <a:avLst/>
          </a:prstGeom>
          <a:solidFill>
            <a:schemeClr val="accent2">
              <a:lumMod val="20000"/>
              <a:lumOff val="80000"/>
            </a:schemeClr>
          </a:solidFill>
        </p:spPr>
        <p:txBody>
          <a:bodyPr wrap="square">
            <a:spAutoFit/>
          </a:bodyPr>
          <a:lstStyle/>
          <a:p>
            <a:pPr>
              <a:buFont typeface="Arial"/>
              <a:buChar char="•"/>
              <a:defRPr/>
            </a:pPr>
            <a:r>
              <a:rPr lang="ru-RU" sz="2000"/>
              <a:t> </a:t>
            </a:r>
            <a:r>
              <a:rPr lang="ru-RU" sz="2000" b="1" i="1" u="sng"/>
              <a:t>первичная медико-санитарная помощь</a:t>
            </a:r>
            <a:r>
              <a:rPr lang="ru-RU" sz="2000"/>
              <a:t>, в том числе </a:t>
            </a:r>
            <a:r>
              <a:rPr lang="ru-RU" sz="2000" b="1"/>
              <a:t>первичная доврачебная</a:t>
            </a:r>
            <a:r>
              <a:rPr lang="ru-RU" sz="2000"/>
              <a:t>, первичная врачебная (</a:t>
            </a:r>
            <a:r>
              <a:rPr lang="ru-RU" sz="1400"/>
              <a:t>ВОП, терапевты, педиатры</a:t>
            </a:r>
            <a:r>
              <a:rPr lang="ru-RU" sz="2000"/>
              <a:t>) и первичная специализированная( </a:t>
            </a:r>
            <a:r>
              <a:rPr lang="ru-RU" sz="1400"/>
              <a:t>врачи-специалисты</a:t>
            </a:r>
            <a:r>
              <a:rPr lang="ru-RU" sz="2000"/>
              <a:t>);</a:t>
            </a:r>
            <a:endParaRPr/>
          </a:p>
          <a:p>
            <a:pPr>
              <a:buFont typeface="Arial"/>
              <a:buChar char="•"/>
              <a:defRPr/>
            </a:pPr>
            <a:r>
              <a:rPr lang="ru-RU" sz="2000"/>
              <a:t> </a:t>
            </a:r>
            <a:r>
              <a:rPr lang="ru-RU" sz="2000" b="1" i="1" u="sng"/>
              <a:t>специализированная медицинская помощь</a:t>
            </a:r>
            <a:r>
              <a:rPr lang="ru-RU" sz="2000"/>
              <a:t>, в том числе высокотехнологичная(</a:t>
            </a:r>
            <a:r>
              <a:rPr lang="ru-RU" sz="1400"/>
              <a:t>стационар</a:t>
            </a:r>
            <a:r>
              <a:rPr lang="ru-RU" sz="2000"/>
              <a:t>);</a:t>
            </a:r>
            <a:endParaRPr/>
          </a:p>
          <a:p>
            <a:pPr>
              <a:buFont typeface="Arial"/>
              <a:buChar char="•"/>
              <a:defRPr/>
            </a:pPr>
            <a:r>
              <a:rPr lang="ru-RU" sz="2000"/>
              <a:t> </a:t>
            </a:r>
            <a:r>
              <a:rPr lang="ru-RU" sz="2000" b="1" i="1" u="sng"/>
              <a:t>скорая медицинская помощь</a:t>
            </a:r>
            <a:r>
              <a:rPr lang="ru-RU" sz="2000"/>
              <a:t>, в том числе скорая специализированная (</a:t>
            </a:r>
            <a:r>
              <a:rPr lang="ru-RU" sz="1400"/>
              <a:t>оказывается в экстренной или неотложной форме при заболеваниях, несчастных случаях, травмах, отравлениях и других состояниях, требующих срочного медицинского вмешательства вне медицинской организации</a:t>
            </a:r>
            <a:r>
              <a:rPr lang="ru-RU" sz="2000"/>
              <a:t>);</a:t>
            </a:r>
            <a:endParaRPr/>
          </a:p>
          <a:p>
            <a:pPr>
              <a:buFont typeface="Arial"/>
              <a:buChar char="•"/>
              <a:defRPr/>
            </a:pPr>
            <a:r>
              <a:rPr lang="ru-RU" sz="2000"/>
              <a:t> </a:t>
            </a:r>
            <a:r>
              <a:rPr lang="ru-RU" sz="2000" b="1" i="1" u="sng"/>
              <a:t>паллиативная медицинская помощь в медицинских организациях</a:t>
            </a:r>
            <a:r>
              <a:rPr lang="ru-RU" sz="2000"/>
              <a:t> (</a:t>
            </a:r>
            <a:r>
              <a:rPr lang="ru-RU" sz="1400"/>
              <a:t>комплекс медицинских вмешательств, направленных на избавление от боли и облегчение других тяжелых проявлений заболевания, в целях улучшения качества жизни неизлечимо больных граждан</a:t>
            </a:r>
            <a:r>
              <a:rPr lang="ru-RU" sz="2000"/>
              <a:t>).</a:t>
            </a:r>
            <a:endParaRPr/>
          </a:p>
          <a:p>
            <a:pPr>
              <a:buFont typeface="Arial"/>
              <a:buChar char="•"/>
              <a:defRPr/>
            </a:pPr>
            <a:endParaRPr lang="ru-RU" sz="2000"/>
          </a:p>
        </p:txBody>
      </p:sp>
      <p:sp>
        <p:nvSpPr>
          <p:cNvPr id="6" name="AutoShape 2" descr="Картинки по запросу медицинская помощь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p>
        </p:txBody>
      </p:sp>
      <p:pic>
        <p:nvPicPr>
          <p:cNvPr id="7" name="Picture 3" descr="C:\Users\JOHN\Desktop\первая помощь\Без названия (1).jpg"/>
          <p:cNvPicPr>
            <a:picLocks noChangeAspect="1" noChangeArrowheads="1"/>
          </p:cNvPicPr>
          <p:nvPr/>
        </p:nvPicPr>
        <p:blipFill>
          <a:blip r:embed="rId2"/>
          <a:stretch/>
        </p:blipFill>
        <p:spPr bwMode="auto">
          <a:xfrm>
            <a:off x="6444208" y="4941168"/>
            <a:ext cx="1656184" cy="158417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611560" y="692696"/>
            <a:ext cx="7920880" cy="1631216"/>
          </a:xfrm>
          <a:prstGeom prst="rect">
            <a:avLst/>
          </a:prstGeom>
        </p:spPr>
        <p:txBody>
          <a:bodyPr wrap="square">
            <a:spAutoFit/>
          </a:bodyPr>
          <a:lstStyle/>
          <a:p>
            <a:pPr>
              <a:buFont typeface="Wingdings"/>
              <a:buChar char="v"/>
              <a:defRPr/>
            </a:pPr>
            <a:r>
              <a:rPr lang="ru-RU" sz="1600"/>
              <a:t>Определите наличие пульса на сонной артерии, реакции зрачков на свет, самостоятельного дыхания.</a:t>
            </a:r>
            <a:endParaRPr/>
          </a:p>
          <a:p>
            <a:pPr>
              <a:buFont typeface="Wingdings"/>
              <a:buChar char="v"/>
              <a:defRPr/>
            </a:pPr>
            <a:r>
              <a:rPr lang="ru-RU" sz="1600"/>
              <a:t>При отсутствии признаков жизни проведите сердечно-легочную реанимацию.</a:t>
            </a:r>
            <a:endParaRPr/>
          </a:p>
          <a:p>
            <a:pPr>
              <a:defRPr/>
            </a:pPr>
            <a:r>
              <a:rPr lang="ru-RU"/>
              <a:t/>
            </a:r>
            <a:br>
              <a:rPr lang="ru-RU"/>
            </a:br>
            <a:endParaRPr lang="ru-RU"/>
          </a:p>
        </p:txBody>
      </p:sp>
      <p:pic>
        <p:nvPicPr>
          <p:cNvPr id="5" name="Picture 2" descr="Первая помощь при поражении электрическим током"/>
          <p:cNvPicPr>
            <a:picLocks noChangeAspect="1" noChangeArrowheads="1"/>
          </p:cNvPicPr>
          <p:nvPr/>
        </p:nvPicPr>
        <p:blipFill>
          <a:blip r:embed="rId2"/>
          <a:stretch/>
        </p:blipFill>
        <p:spPr bwMode="auto">
          <a:xfrm>
            <a:off x="683568" y="2060848"/>
            <a:ext cx="7632848" cy="374441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611560" y="548680"/>
            <a:ext cx="8136904" cy="1323439"/>
          </a:xfrm>
          <a:prstGeom prst="rect">
            <a:avLst/>
          </a:prstGeom>
        </p:spPr>
        <p:txBody>
          <a:bodyPr wrap="square">
            <a:spAutoFit/>
          </a:bodyPr>
          <a:lstStyle/>
          <a:p>
            <a:pPr>
              <a:buFont typeface="Wingdings"/>
              <a:buChar char="v"/>
              <a:defRPr/>
            </a:pPr>
            <a:r>
              <a:rPr lang="ru-RU" sz="1600"/>
              <a:t>При восстановлении самостоятельного дыхания и сердцебиения придайте пострадавшему устойчивое боковое положение.</a:t>
            </a:r>
            <a:endParaRPr/>
          </a:p>
          <a:p>
            <a:pPr>
              <a:buFont typeface="Wingdings"/>
              <a:buChar char="v"/>
              <a:defRPr/>
            </a:pPr>
            <a:r>
              <a:rPr lang="ru-RU" sz="1600"/>
              <a:t>Если пострадавший пришел в сознание, укройте и согрейте его.</a:t>
            </a:r>
            <a:endParaRPr/>
          </a:p>
          <a:p>
            <a:pPr>
              <a:buFont typeface="Wingdings"/>
              <a:buChar char="v"/>
              <a:defRPr/>
            </a:pPr>
            <a:r>
              <a:rPr lang="ru-RU" sz="1600"/>
              <a:t>Следите за его состоянием до прибытия медицинского персонала, может наступить повторная остановка сердца.</a:t>
            </a:r>
          </a:p>
        </p:txBody>
      </p:sp>
      <p:pic>
        <p:nvPicPr>
          <p:cNvPr id="5" name="Picture 2" descr="Первая помощь при поражении электрическим током"/>
          <p:cNvPicPr>
            <a:picLocks noChangeAspect="1" noChangeArrowheads="1"/>
          </p:cNvPicPr>
          <p:nvPr/>
        </p:nvPicPr>
        <p:blipFill>
          <a:blip r:embed="rId2"/>
          <a:stretch/>
        </p:blipFill>
        <p:spPr bwMode="auto">
          <a:xfrm>
            <a:off x="755576" y="2132856"/>
            <a:ext cx="7848872" cy="3600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323528" y="332656"/>
            <a:ext cx="864096" cy="769441"/>
          </a:xfrm>
          <a:prstGeom prst="rect">
            <a:avLst/>
          </a:prstGeom>
        </p:spPr>
        <p:txBody>
          <a:bodyPr wrap="square">
            <a:spAutoFit/>
          </a:bodyPr>
          <a:lstStyle/>
          <a:p>
            <a:pPr>
              <a:defRPr/>
            </a:pPr>
            <a:r>
              <a:rPr lang="en-US" sz="4400" b="1" i="1" u="sng"/>
              <a:t>V</a:t>
            </a:r>
            <a:r>
              <a:rPr lang="ru-RU" sz="4400" b="1" i="1" u="sng"/>
              <a:t>. </a:t>
            </a:r>
            <a:endParaRPr lang="ru-RU" sz="4400"/>
          </a:p>
        </p:txBody>
      </p:sp>
      <p:sp>
        <p:nvSpPr>
          <p:cNvPr id="5" name="Прямоугольник 2"/>
          <p:cNvSpPr/>
          <p:nvPr/>
        </p:nvSpPr>
        <p:spPr bwMode="auto">
          <a:xfrm>
            <a:off x="611560" y="2204864"/>
            <a:ext cx="8136904" cy="369332"/>
          </a:xfrm>
          <a:prstGeom prst="rect">
            <a:avLst/>
          </a:prstGeom>
        </p:spPr>
        <p:txBody>
          <a:bodyPr wrap="square">
            <a:spAutoFit/>
          </a:bodyPr>
          <a:lstStyle/>
          <a:p>
            <a:pPr>
              <a:defRPr/>
            </a:pPr>
            <a:r>
              <a:rPr lang="ru-RU"/>
              <a:t> </a:t>
            </a:r>
          </a:p>
        </p:txBody>
      </p:sp>
      <p:pic>
        <p:nvPicPr>
          <p:cNvPr id="6" name="Picture 2" descr="Картинки по запросу первая помощь при ожоге"/>
          <p:cNvPicPr>
            <a:picLocks noChangeAspect="1" noChangeArrowheads="1"/>
          </p:cNvPicPr>
          <p:nvPr/>
        </p:nvPicPr>
        <p:blipFill>
          <a:blip r:embed="rId2"/>
          <a:stretch/>
        </p:blipFill>
        <p:spPr bwMode="auto">
          <a:xfrm>
            <a:off x="1403648" y="620688"/>
            <a:ext cx="6408712" cy="561662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2"/>
          <p:cNvSpPr/>
          <p:nvPr/>
        </p:nvSpPr>
        <p:spPr bwMode="auto">
          <a:xfrm>
            <a:off x="467544" y="476672"/>
            <a:ext cx="8424936" cy="3139321"/>
          </a:xfrm>
          <a:prstGeom prst="rect">
            <a:avLst/>
          </a:prstGeom>
        </p:spPr>
        <p:txBody>
          <a:bodyPr wrap="square">
            <a:spAutoFit/>
          </a:bodyPr>
          <a:lstStyle/>
          <a:p>
            <a:pPr>
              <a:defRPr/>
            </a:pPr>
            <a:r>
              <a:rPr lang="ru-RU" b="1" i="1" u="sng"/>
              <a:t>Алгоритм и порядок оказания первой помощи при ожоге I и II степени: </a:t>
            </a:r>
            <a:endParaRPr/>
          </a:p>
          <a:p>
            <a:pPr>
              <a:buFont typeface="Wingdings"/>
              <a:buChar char="q"/>
              <a:defRPr/>
            </a:pPr>
            <a:r>
              <a:rPr lang="ru-RU"/>
              <a:t>Устраните фактор, спровоцировавший ожог. Если горит одежда – облейте пострадавшего водой или оберните плотной тканью. </a:t>
            </a:r>
          </a:p>
          <a:p>
            <a:pPr>
              <a:buFont typeface="Wingdings"/>
              <a:buChar char="q"/>
              <a:defRPr/>
            </a:pPr>
            <a:r>
              <a:rPr lang="ru-RU"/>
              <a:t>Обработайте ожог слабым раствором перманганата калия.</a:t>
            </a:r>
            <a:endParaRPr/>
          </a:p>
          <a:p>
            <a:pPr>
              <a:buFont typeface="Wingdings"/>
              <a:buChar char="q"/>
              <a:defRPr/>
            </a:pPr>
            <a:r>
              <a:rPr lang="ru-RU"/>
              <a:t> Наложите поверх повреждения бинт или чистую ткань. В случае боли можно дать обезболивающее. </a:t>
            </a:r>
          </a:p>
          <a:p>
            <a:pPr>
              <a:buFont typeface="Wingdings"/>
              <a:buChar char="q"/>
              <a:defRPr/>
            </a:pPr>
            <a:r>
              <a:rPr lang="ru-RU"/>
              <a:t>В случае появления признаков инфицирования – развития отеков, гнойные выделения, повышение температуры тела, обратитесь к врачу. </a:t>
            </a:r>
          </a:p>
          <a:p>
            <a:pPr>
              <a:buFont typeface="Wingdings"/>
              <a:buChar char="q"/>
              <a:defRPr/>
            </a:pPr>
            <a:r>
              <a:rPr lang="ru-RU"/>
              <a:t>При нормальном течении кожа восстановится самостоятельно.</a:t>
            </a:r>
          </a:p>
        </p:txBody>
      </p:sp>
      <p:pic>
        <p:nvPicPr>
          <p:cNvPr id="5" name="Picture 4" descr="Картинки по запросу ожог 1 степени фото"/>
          <p:cNvPicPr>
            <a:picLocks noChangeAspect="1" noChangeArrowheads="1"/>
          </p:cNvPicPr>
          <p:nvPr/>
        </p:nvPicPr>
        <p:blipFill>
          <a:blip r:embed="rId2"/>
          <a:stretch/>
        </p:blipFill>
        <p:spPr bwMode="auto">
          <a:xfrm>
            <a:off x="827584" y="3717032"/>
            <a:ext cx="2592288" cy="2520280"/>
          </a:xfrm>
          <a:prstGeom prst="rect">
            <a:avLst/>
          </a:prstGeom>
          <a:ln>
            <a:noFill/>
          </a:ln>
          <a:effectLst>
            <a:softEdge rad="112500"/>
          </a:effectLst>
        </p:spPr>
      </p:pic>
      <p:pic>
        <p:nvPicPr>
          <p:cNvPr id="6" name="Picture 6" descr="Картинки по запросу ожог 2 степени фото"/>
          <p:cNvPicPr>
            <a:picLocks noChangeAspect="1" noChangeArrowheads="1"/>
          </p:cNvPicPr>
          <p:nvPr/>
        </p:nvPicPr>
        <p:blipFill>
          <a:blip r:embed="rId3"/>
          <a:stretch/>
        </p:blipFill>
        <p:spPr bwMode="auto">
          <a:xfrm>
            <a:off x="4572000" y="3717032"/>
            <a:ext cx="3744416" cy="2448271"/>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467544" y="260648"/>
            <a:ext cx="8424936" cy="3354765"/>
          </a:xfrm>
          <a:prstGeom prst="rect">
            <a:avLst/>
          </a:prstGeom>
        </p:spPr>
        <p:txBody>
          <a:bodyPr wrap="square">
            <a:spAutoFit/>
          </a:bodyPr>
          <a:lstStyle/>
          <a:p>
            <a:pPr>
              <a:defRPr/>
            </a:pPr>
            <a:r>
              <a:rPr lang="ru-RU" sz="2000" b="1" i="1" u="sng"/>
              <a:t>Действия при ожоге 3 степени:</a:t>
            </a:r>
            <a:endParaRPr/>
          </a:p>
          <a:p>
            <a:pPr>
              <a:buFont typeface="Wingdings"/>
              <a:buChar char="q"/>
              <a:defRPr/>
            </a:pPr>
            <a:r>
              <a:rPr lang="ru-RU" sz="1600"/>
              <a:t>Оцените состояние пострадавшего – пульс, дыхание, ответная реакция на внешние раздражители.</a:t>
            </a:r>
            <a:endParaRPr/>
          </a:p>
          <a:p>
            <a:pPr>
              <a:buFont typeface="Wingdings"/>
              <a:buChar char="q"/>
              <a:defRPr/>
            </a:pPr>
            <a:r>
              <a:rPr lang="ru-RU" sz="1600"/>
              <a:t> Позвоните в «скорую помощь». </a:t>
            </a:r>
          </a:p>
          <a:p>
            <a:pPr>
              <a:buFont typeface="Wingdings"/>
              <a:buChar char="q"/>
              <a:defRPr/>
            </a:pPr>
            <a:r>
              <a:rPr lang="ru-RU" sz="1600"/>
              <a:t>Положите на обожженный участок тела чистую ткань, смоченную в холодной воде.</a:t>
            </a:r>
            <a:endParaRPr/>
          </a:p>
          <a:p>
            <a:pPr>
              <a:buFont typeface="Wingdings"/>
              <a:buChar char="q"/>
              <a:defRPr/>
            </a:pPr>
            <a:r>
              <a:rPr lang="ru-RU" sz="1600"/>
              <a:t> При ожоге пальцев постарайтесь снять с них кольца (если имеются), изолируйте пораженный палец от здорового. </a:t>
            </a:r>
          </a:p>
          <a:p>
            <a:pPr>
              <a:buFont typeface="Wingdings"/>
              <a:buChar char="q"/>
              <a:defRPr/>
            </a:pPr>
            <a:r>
              <a:rPr lang="ru-RU" sz="1600"/>
              <a:t>Для профилактики ожогового шока дайте обезболивающее и обильное питье. </a:t>
            </a:r>
          </a:p>
          <a:p>
            <a:pPr>
              <a:buFont typeface="Wingdings"/>
              <a:buChar char="q"/>
              <a:defRPr/>
            </a:pPr>
            <a:r>
              <a:rPr lang="ru-RU" sz="1600"/>
              <a:t>Не прекращайте наблюдение за состоянием пострадавшего до прибытия бригады скорой помощи. </a:t>
            </a:r>
          </a:p>
          <a:p>
            <a:pPr>
              <a:buFont typeface="Wingdings"/>
              <a:buChar char="q"/>
              <a:defRPr/>
            </a:pPr>
            <a:r>
              <a:rPr lang="ru-RU" sz="1600"/>
              <a:t>Особое внимание уделяйте поведению, пульсу и дыханию.</a:t>
            </a:r>
          </a:p>
        </p:txBody>
      </p:sp>
      <p:sp>
        <p:nvSpPr>
          <p:cNvPr id="5" name="Прямоугольник 2"/>
          <p:cNvSpPr/>
          <p:nvPr/>
        </p:nvSpPr>
        <p:spPr bwMode="auto">
          <a:xfrm>
            <a:off x="395536" y="3573016"/>
            <a:ext cx="8352928" cy="2893100"/>
          </a:xfrm>
          <a:prstGeom prst="rect">
            <a:avLst/>
          </a:prstGeom>
        </p:spPr>
        <p:txBody>
          <a:bodyPr wrap="square">
            <a:spAutoFit/>
          </a:bodyPr>
          <a:lstStyle/>
          <a:p>
            <a:pPr>
              <a:defRPr/>
            </a:pPr>
            <a:r>
              <a:rPr lang="ru-RU" sz="2000" b="1" i="1" u="sng"/>
              <a:t>Действия при ожогах IV степени</a:t>
            </a:r>
            <a:r>
              <a:rPr lang="ru-RU"/>
              <a:t>:</a:t>
            </a:r>
            <a:endParaRPr/>
          </a:p>
          <a:p>
            <a:pPr>
              <a:buFont typeface="Wingdings"/>
              <a:buChar char="q"/>
              <a:defRPr/>
            </a:pPr>
            <a:r>
              <a:rPr lang="ru-RU"/>
              <a:t> У</a:t>
            </a:r>
            <a:r>
              <a:rPr lang="ru-RU" sz="1600"/>
              <a:t>берите источник ожога.</a:t>
            </a:r>
            <a:endParaRPr/>
          </a:p>
          <a:p>
            <a:pPr>
              <a:buFont typeface="Wingdings"/>
              <a:buChar char="q"/>
              <a:defRPr/>
            </a:pPr>
            <a:r>
              <a:rPr lang="ru-RU" sz="1600"/>
              <a:t> Вызовете бригаду СМП. Оцените состояние пострадавшего. </a:t>
            </a:r>
            <a:endParaRPr/>
          </a:p>
          <a:p>
            <a:pPr>
              <a:buFont typeface="Wingdings"/>
              <a:buChar char="q"/>
              <a:defRPr/>
            </a:pPr>
            <a:r>
              <a:rPr lang="ru-RU" sz="1600"/>
              <a:t>Снимите с него одежду, за исключением участков, прилепившихся к коже. </a:t>
            </a:r>
            <a:endParaRPr/>
          </a:p>
          <a:p>
            <a:pPr>
              <a:buFont typeface="Wingdings"/>
              <a:buChar char="q"/>
              <a:defRPr/>
            </a:pPr>
            <a:r>
              <a:rPr lang="ru-RU" sz="1600"/>
              <a:t>Оберните пострадавшего одеялом, курткой или чем-то подобным, чтобы не допустить потерю тепла, которая при ожоге IV степени опасна. Примите меры по предупреждению ожогового шока – дайте любое сильное обезболивающее или комбинацию одной таблетки димедрола с двумя таблетками анальгина. </a:t>
            </a:r>
            <a:endParaRPr/>
          </a:p>
          <a:p>
            <a:pPr>
              <a:buFont typeface="Wingdings"/>
              <a:buChar char="q"/>
              <a:defRPr/>
            </a:pPr>
            <a:r>
              <a:rPr lang="ru-RU" sz="1600"/>
              <a:t>Дайте обильное питье.</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2"/>
          <p:cNvSpPr>
            <a:spLocks/>
          </p:cNvSpPr>
          <p:nvPr/>
        </p:nvSpPr>
        <p:spPr bwMode="auto">
          <a:xfrm>
            <a:off x="323528" y="332656"/>
            <a:ext cx="8496945" cy="707886"/>
          </a:xfrm>
          <a:prstGeom prst="rect">
            <a:avLst/>
          </a:prstGeom>
          <a:noFill/>
        </p:spPr>
        <p:txBody>
          <a:bodyPr wrap="square" rtlCol="0">
            <a:spAutoFit/>
          </a:bodyPr>
          <a:lstStyle/>
          <a:p>
            <a:pPr>
              <a:defRPr/>
            </a:pPr>
            <a:r>
              <a:rPr lang="en-US" sz="4000" b="1" i="1" u="sng"/>
              <a:t>Vl.</a:t>
            </a:r>
            <a:r>
              <a:rPr lang="ru-RU" sz="4000" b="1" i="1" u="sng"/>
              <a:t>СЕРДЕЧНЫЙ ПРИСТУП?</a:t>
            </a:r>
          </a:p>
        </p:txBody>
      </p:sp>
      <p:pic>
        <p:nvPicPr>
          <p:cNvPr id="5" name="Picture 3" descr="C:\Users\JOHN\Downloads\E1E1D2E5-9FD6-46AA-B20E-D2B7D1133932-767-000000B712A4C011.JPG"/>
          <p:cNvPicPr>
            <a:picLocks noChangeAspect="1" noChangeArrowheads="1"/>
          </p:cNvPicPr>
          <p:nvPr/>
        </p:nvPicPr>
        <p:blipFill>
          <a:blip r:embed="rId2"/>
          <a:stretch/>
        </p:blipFill>
        <p:spPr bwMode="auto">
          <a:xfrm>
            <a:off x="423863" y="1196752"/>
            <a:ext cx="8296274" cy="511256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C:\Users\JOHN\Downloads\IMG_5019.jpg"/>
          <p:cNvPicPr>
            <a:picLocks noChangeAspect="1" noChangeArrowheads="1"/>
          </p:cNvPicPr>
          <p:nvPr/>
        </p:nvPicPr>
        <p:blipFill>
          <a:blip r:embed="rId2"/>
          <a:stretch/>
        </p:blipFill>
        <p:spPr bwMode="auto">
          <a:xfrm>
            <a:off x="971599" y="188640"/>
            <a:ext cx="7488832" cy="633670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1"/>
          <p:cNvSpPr>
            <a:spLocks/>
          </p:cNvSpPr>
          <p:nvPr/>
        </p:nvSpPr>
        <p:spPr bwMode="auto">
          <a:xfrm>
            <a:off x="323528" y="332656"/>
            <a:ext cx="8496944" cy="1200329"/>
          </a:xfrm>
          <a:prstGeom prst="rect">
            <a:avLst/>
          </a:prstGeom>
          <a:noFill/>
        </p:spPr>
        <p:txBody>
          <a:bodyPr wrap="square" rtlCol="0">
            <a:spAutoFit/>
          </a:bodyPr>
          <a:lstStyle/>
          <a:p>
            <a:pPr algn="ctr">
              <a:defRPr/>
            </a:pPr>
            <a:r>
              <a:rPr lang="en-US" sz="3600" b="1" i="1" u="sng"/>
              <a:t>Vll. </a:t>
            </a:r>
            <a:r>
              <a:rPr lang="ru-RU" sz="3600" b="1" i="1" u="sng"/>
              <a:t>ВНЕЗАПНАЯ ОСТАНОВКА СЕРДЦА</a:t>
            </a:r>
          </a:p>
        </p:txBody>
      </p:sp>
      <p:pic>
        <p:nvPicPr>
          <p:cNvPr id="5" name="Picture 2" descr="C:\Users\JOHN\Downloads\F5D8DE33-882C-4875-BB8E-BC52B75600A2-767-000000B8EB941ACD.JPG"/>
          <p:cNvPicPr>
            <a:picLocks noChangeAspect="1" noChangeArrowheads="1"/>
          </p:cNvPicPr>
          <p:nvPr/>
        </p:nvPicPr>
        <p:blipFill>
          <a:blip r:embed="rId2"/>
          <a:stretch/>
        </p:blipFill>
        <p:spPr bwMode="auto">
          <a:xfrm>
            <a:off x="755576" y="1628800"/>
            <a:ext cx="7704856" cy="39147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C:\Users\JOHN\Downloads\IMG_5004.jpg"/>
          <p:cNvPicPr>
            <a:picLocks noChangeAspect="1" noChangeArrowheads="1"/>
          </p:cNvPicPr>
          <p:nvPr/>
        </p:nvPicPr>
        <p:blipFill>
          <a:blip r:embed="rId2"/>
          <a:stretch/>
        </p:blipFill>
        <p:spPr bwMode="auto">
          <a:xfrm>
            <a:off x="251520" y="260648"/>
            <a:ext cx="8670181" cy="640871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467544" y="764704"/>
            <a:ext cx="8136904" cy="3724096"/>
          </a:xfrm>
          <a:prstGeom prst="rect">
            <a:avLst/>
          </a:prstGeom>
        </p:spPr>
        <p:txBody>
          <a:bodyPr wrap="square">
            <a:spAutoFit/>
          </a:bodyPr>
          <a:lstStyle/>
          <a:p>
            <a:pPr>
              <a:defRPr/>
            </a:pPr>
            <a:r>
              <a:rPr lang="ru-RU" sz="2000" b="1" i="1" u="sng"/>
              <a:t>ПРИЗНАКАМИ ОСТАНОВКИ КРОВООБРАЩЕНИЯ ЯВЛЯЮТСЯ: </a:t>
            </a:r>
          </a:p>
          <a:p>
            <a:pPr>
              <a:buFontTx/>
              <a:buChar char="-"/>
              <a:defRPr/>
            </a:pPr>
            <a:r>
              <a:rPr lang="ru-RU" sz="2800"/>
              <a:t>ОТСУТСТВИЕ СОЗНАНИЯ </a:t>
            </a:r>
          </a:p>
          <a:p>
            <a:pPr>
              <a:buFontTx/>
              <a:buChar char="-"/>
              <a:defRPr/>
            </a:pPr>
            <a:endParaRPr lang="ru-RU" sz="2800"/>
          </a:p>
          <a:p>
            <a:pPr>
              <a:buFontTx/>
              <a:buChar char="-"/>
              <a:defRPr/>
            </a:pPr>
            <a:r>
              <a:rPr lang="ru-RU" sz="2800"/>
              <a:t>ОТСУТСТВИЕ НОРМАЛЬНОГО ДЫХАНИЯ ИЛИ АГОНАЛЬНОЕ ДЫХАНИЕ</a:t>
            </a:r>
            <a:endParaRPr/>
          </a:p>
          <a:p>
            <a:pPr>
              <a:buFontTx/>
              <a:buChar char="-"/>
              <a:defRPr/>
            </a:pPr>
            <a:endParaRPr lang="ru-RU" sz="2800"/>
          </a:p>
          <a:p>
            <a:pPr>
              <a:defRPr/>
            </a:pPr>
            <a:r>
              <a:rPr lang="ru-RU" sz="2800"/>
              <a:t>-ОТСУТСТВИЕ ПУЛЬСА НА СОННОЙ АРТЕРИИ</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1"/>
          <p:cNvSpPr>
            <a:spLocks/>
          </p:cNvSpPr>
          <p:nvPr/>
        </p:nvSpPr>
        <p:spPr bwMode="auto">
          <a:xfrm>
            <a:off x="1115616" y="692696"/>
            <a:ext cx="7338869" cy="769441"/>
          </a:xfrm>
          <a:prstGeom prst="rect">
            <a:avLst/>
          </a:prstGeom>
          <a:noFill/>
        </p:spPr>
        <p:txBody>
          <a:bodyPr wrap="none" rtlCol="0">
            <a:spAutoFit/>
          </a:bodyPr>
          <a:lstStyle/>
          <a:p>
            <a:pPr>
              <a:defRPr/>
            </a:pPr>
            <a:r>
              <a:rPr lang="en-US" sz="4400" b="1"/>
              <a:t>l. </a:t>
            </a:r>
            <a:r>
              <a:rPr lang="ru-RU" sz="4400" b="1"/>
              <a:t>ПОТЕРЯ СОЗНАНИЯ </a:t>
            </a:r>
          </a:p>
        </p:txBody>
      </p:sp>
      <p:sp>
        <p:nvSpPr>
          <p:cNvPr id="5" name="Прямоугольник 2"/>
          <p:cNvSpPr/>
          <p:nvPr/>
        </p:nvSpPr>
        <p:spPr bwMode="auto">
          <a:xfrm>
            <a:off x="1187624" y="1484784"/>
            <a:ext cx="7128792" cy="5016758"/>
          </a:xfrm>
          <a:prstGeom prst="rect">
            <a:avLst/>
          </a:prstGeom>
        </p:spPr>
        <p:txBody>
          <a:bodyPr wrap="square">
            <a:spAutoFit/>
          </a:bodyPr>
          <a:lstStyle/>
          <a:p>
            <a:pPr>
              <a:buFont typeface="Wingdings"/>
              <a:buChar char="v"/>
              <a:defRPr/>
            </a:pPr>
            <a:r>
              <a:rPr lang="ru-RU" sz="4000">
                <a:solidFill>
                  <a:schemeClr val="accent2">
                    <a:lumMod val="50000"/>
                  </a:schemeClr>
                </a:solidFill>
              </a:rPr>
              <a:t>обморок (синкопе)? </a:t>
            </a:r>
            <a:endParaRPr/>
          </a:p>
          <a:p>
            <a:pPr>
              <a:buFont typeface="Wingdings"/>
              <a:buChar char="v"/>
              <a:defRPr/>
            </a:pPr>
            <a:endParaRPr lang="ru-RU" sz="4000">
              <a:solidFill>
                <a:schemeClr val="accent2">
                  <a:lumMod val="50000"/>
                </a:schemeClr>
              </a:solidFill>
            </a:endParaRPr>
          </a:p>
          <a:p>
            <a:pPr>
              <a:buFont typeface="Wingdings"/>
              <a:buChar char="v"/>
              <a:defRPr/>
            </a:pPr>
            <a:r>
              <a:rPr lang="ru-RU" sz="4000">
                <a:solidFill>
                  <a:schemeClr val="accent2">
                    <a:lumMod val="50000"/>
                  </a:schemeClr>
                </a:solidFill>
              </a:rPr>
              <a:t>Эпилептический припадок? </a:t>
            </a:r>
            <a:endParaRPr/>
          </a:p>
          <a:p>
            <a:pPr>
              <a:buFont typeface="Wingdings"/>
              <a:buChar char="v"/>
              <a:defRPr/>
            </a:pPr>
            <a:endParaRPr lang="ru-RU" sz="4000">
              <a:solidFill>
                <a:schemeClr val="accent2">
                  <a:lumMod val="50000"/>
                </a:schemeClr>
              </a:solidFill>
            </a:endParaRPr>
          </a:p>
          <a:p>
            <a:pPr>
              <a:buFont typeface="Wingdings"/>
              <a:buChar char="v"/>
              <a:defRPr/>
            </a:pPr>
            <a:r>
              <a:rPr lang="ru-RU" sz="4000">
                <a:solidFill>
                  <a:schemeClr val="accent2">
                    <a:lumMod val="50000"/>
                  </a:schemeClr>
                </a:solidFill>
              </a:rPr>
              <a:t>критическое снижение уровня глюкозы крови (гипогликемия)? </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539552" y="197346"/>
            <a:ext cx="8208912" cy="4647426"/>
          </a:xfrm>
          <a:prstGeom prst="rect">
            <a:avLst/>
          </a:prstGeom>
        </p:spPr>
        <p:txBody>
          <a:bodyPr wrap="square">
            <a:spAutoFit/>
          </a:bodyPr>
          <a:lstStyle/>
          <a:p>
            <a:pPr>
              <a:defRPr/>
            </a:pPr>
            <a:endParaRPr lang="ru-RU"/>
          </a:p>
          <a:p>
            <a:pPr>
              <a:defRPr/>
            </a:pPr>
            <a:r>
              <a:rPr lang="ru-RU" sz="4000" b="1" i="1" u="sng"/>
              <a:t>«Азбука» элементарной реанимации </a:t>
            </a:r>
            <a:endParaRPr/>
          </a:p>
          <a:p>
            <a:pPr>
              <a:defRPr/>
            </a:pPr>
            <a:r>
              <a:rPr lang="ru-RU" b="1"/>
              <a:t>1.Проверить у пострадавшего наличие пульса на сонной артерии. </a:t>
            </a:r>
            <a:endParaRPr/>
          </a:p>
          <a:p>
            <a:pPr>
              <a:defRPr/>
            </a:pPr>
            <a:r>
              <a:rPr lang="ru-RU" b="1"/>
              <a:t>2.Проверить наличие дыхания. </a:t>
            </a:r>
            <a:endParaRPr/>
          </a:p>
          <a:p>
            <a:pPr>
              <a:defRPr/>
            </a:pPr>
            <a:r>
              <a:rPr lang="ru-RU" b="1"/>
              <a:t>3.Уложить пострадавшего на спину на твердую поверхность, расстегнуть одежду, стесняющую грудь, обеспечить свободную проходимость дыхательных путей. </a:t>
            </a:r>
            <a:endParaRPr/>
          </a:p>
          <a:p>
            <a:pPr>
              <a:defRPr/>
            </a:pPr>
            <a:r>
              <a:rPr lang="ru-RU" b="1"/>
              <a:t>4.Встать рядом с пострадавшим на колени. </a:t>
            </a:r>
            <a:endParaRPr/>
          </a:p>
          <a:p>
            <a:pPr>
              <a:defRPr/>
            </a:pPr>
            <a:r>
              <a:rPr lang="ru-RU" b="1"/>
              <a:t>5.Если нет пульса на сонной артерии и дыхания, срочно приступить к реанимации, начать делать искусственное дыхание и непрямой массаж сердца. </a:t>
            </a:r>
            <a:endParaRPr/>
          </a:p>
          <a:p>
            <a:pPr>
              <a:defRPr/>
            </a:pPr>
            <a:r>
              <a:rPr lang="ru-RU" b="1"/>
              <a:t>6.Проводить реанимацию до прибытия врачебной помощи. </a:t>
            </a:r>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2157879785"/>
              </p:ext>
            </p:extLst>
          </p:nvPr>
        </p:nvGraphicFramePr>
        <p:xfrm>
          <a:off x="2876550" y="3086100"/>
          <a:ext cx="3389313" cy="685800"/>
        </p:xfrm>
        <a:graphic>
          <a:graphicData uri="http://schemas.openxmlformats.org/presentationml/2006/ole">
            <mc:AlternateContent xmlns:mc="http://schemas.openxmlformats.org/markup-compatibility/2006">
              <mc:Choice xmlns:v="urn:schemas-microsoft-com:vml" Requires="v">
                <p:oleObj spid="_x0000_s1026" name="oleObj" r:id="rId3" imgW="3388995" imgH="685800" progId="Package">
                  <p:embed/>
                </p:oleObj>
              </mc:Choice>
              <mc:Fallback>
                <p:oleObj name="oleObj" r:id="rId3" imgW="3388995" imgH="685800" progId="Package">
                  <p:embed/>
                  <p:pic>
                    <p:nvPicPr>
                      <p:cNvPr id="4" name=""/>
                      <p:cNvPicPr/>
                      <p:nvPr/>
                    </p:nvPicPr>
                    <p:blipFill>
                      <a:blip r:embed="rId4"/>
                      <a:stretch/>
                    </p:blipFill>
                    <p:spPr bwMode="auto">
                      <a:xfrm>
                        <a:off x="2876550" y="3086100"/>
                        <a:ext cx="3389313" cy="685800"/>
                      </a:xfrm>
                      <a:prstGeom prst="rect">
                        <a:avLst/>
                      </a:prstGeom>
                    </p:spPr>
                  </p:pic>
                </p:oleObj>
              </mc:Fallback>
            </mc:AlternateContent>
          </a:graphicData>
        </a:graphic>
      </p:graphicFrame>
      <p:sp>
        <p:nvSpPr>
          <p:cNvPr id="5" name="TextBox 2"/>
          <p:cNvSpPr>
            <a:spLocks/>
          </p:cNvSpPr>
          <p:nvPr/>
        </p:nvSpPr>
        <p:spPr bwMode="auto">
          <a:xfrm>
            <a:off x="395536" y="764704"/>
            <a:ext cx="8424936" cy="1200329"/>
          </a:xfrm>
          <a:prstGeom prst="rect">
            <a:avLst/>
          </a:prstGeom>
          <a:noFill/>
        </p:spPr>
        <p:txBody>
          <a:bodyPr wrap="square" rtlCol="0">
            <a:spAutoFit/>
          </a:bodyPr>
          <a:lstStyle/>
          <a:p>
            <a:pPr algn="ctr">
              <a:defRPr/>
            </a:pPr>
            <a:r>
              <a:rPr lang="ru-RU" sz="3600" b="1" i="1" u="sng"/>
              <a:t>Сердечно-легочная реанимация </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4" descr="C:\Users\JOHN\Desktop\первая помощь\Без названия (2).jpg"/>
          <p:cNvPicPr>
            <a:picLocks noChangeAspect="1" noChangeArrowheads="1"/>
          </p:cNvPicPr>
          <p:nvPr/>
        </p:nvPicPr>
        <p:blipFill>
          <a:blip r:embed="rId2"/>
          <a:stretch/>
        </p:blipFill>
        <p:spPr bwMode="auto">
          <a:xfrm>
            <a:off x="4644008" y="3861048"/>
            <a:ext cx="3888432" cy="2567930"/>
          </a:xfrm>
          <a:prstGeom prst="rect">
            <a:avLst/>
          </a:prstGeom>
          <a:noFill/>
        </p:spPr>
      </p:pic>
      <p:sp>
        <p:nvSpPr>
          <p:cNvPr id="5" name="TextBox 1"/>
          <p:cNvSpPr>
            <a:spLocks/>
          </p:cNvSpPr>
          <p:nvPr/>
        </p:nvSpPr>
        <p:spPr bwMode="auto">
          <a:xfrm>
            <a:off x="467544" y="404664"/>
            <a:ext cx="8280919" cy="1261883"/>
          </a:xfrm>
          <a:prstGeom prst="rect">
            <a:avLst/>
          </a:prstGeom>
          <a:noFill/>
        </p:spPr>
        <p:txBody>
          <a:bodyPr wrap="square" rtlCol="0">
            <a:spAutoFit/>
          </a:bodyPr>
          <a:lstStyle/>
          <a:p>
            <a:pPr>
              <a:buFont typeface="Wingdings"/>
              <a:buChar char="v"/>
              <a:defRPr/>
            </a:pPr>
            <a:r>
              <a:rPr lang="ru-RU" sz="4000"/>
              <a:t>Обморок</a:t>
            </a:r>
            <a:r>
              <a:rPr lang="ru-RU"/>
              <a:t> – преходящая потеря сознания, длительностью 5—22 сек (в 90% случаев) и редко до 4—5 мин.</a:t>
            </a:r>
          </a:p>
          <a:p>
            <a:pPr>
              <a:defRPr/>
            </a:pPr>
            <a:r>
              <a:rPr lang="ru-RU"/>
              <a:t> </a:t>
            </a:r>
          </a:p>
        </p:txBody>
      </p:sp>
      <p:sp>
        <p:nvSpPr>
          <p:cNvPr id="6" name="Rectangle 3"/>
          <p:cNvSpPr>
            <a:spLocks noChangeArrowheads="1"/>
          </p:cNvSpPr>
          <p:nvPr/>
        </p:nvSpPr>
        <p:spPr bwMode="auto">
          <a:xfrm>
            <a:off x="395536" y="1513676"/>
            <a:ext cx="8352928" cy="30162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450850" algn="l" defTabSz="914400">
              <a:lnSpc>
                <a:spcPct val="100000"/>
              </a:lnSpc>
              <a:spcBef>
                <a:spcPts val="0"/>
              </a:spcBef>
              <a:spcAft>
                <a:spcPts val="0"/>
              </a:spcAft>
              <a:buClrTx/>
              <a:buSzTx/>
              <a:buFontTx/>
              <a:buNone/>
              <a:defRPr/>
            </a:pPr>
            <a:r>
              <a:rPr lang="ru-RU" sz="1400" b="1" i="0" u="none" strike="noStrike" cap="none">
                <a:ln>
                  <a:noFill/>
                </a:ln>
                <a:solidFill>
                  <a:schemeClr val="tx1"/>
                </a:solidFill>
                <a:latin typeface="Arial"/>
                <a:ea typeface="ArialMT"/>
                <a:cs typeface="Arial"/>
              </a:rPr>
              <a:t>Советы позвонившему </a:t>
            </a:r>
            <a:endParaRPr lang="ru-RU" sz="600" b="0" i="0" u="none" strike="noStrike" cap="none">
              <a:ln>
                <a:noFill/>
              </a:ln>
              <a:solidFill>
                <a:schemeClr val="tx1"/>
              </a:solidFill>
              <a:latin typeface="Arial"/>
              <a:cs typeface="Arial"/>
            </a:endParaRPr>
          </a:p>
          <a:p>
            <a:pPr marL="0" marR="0" lvl="0" indent="180975" algn="l"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Arial"/>
                <a:ea typeface="TimesNewRomanPSMT"/>
                <a:cs typeface="Arial"/>
              </a:rPr>
              <a:t>Первая помощь — перевод в горизонтальное положение с поднятыми ногами.</a:t>
            </a:r>
            <a:endParaRPr lang="ru-RU" sz="1600" b="0" i="0" u="none" strike="noStrike" cap="none">
              <a:ln>
                <a:noFill/>
              </a:ln>
              <a:solidFill>
                <a:schemeClr val="tx1"/>
              </a:solidFill>
              <a:latin typeface="Arial"/>
              <a:cs typeface="Arial"/>
            </a:endParaRPr>
          </a:p>
          <a:p>
            <a:pPr marL="0" marR="0" lvl="0" indent="180975" algn="l"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Arial"/>
                <a:ea typeface="TimesNewRomanPSMT"/>
                <a:cs typeface="Arial"/>
              </a:rPr>
              <a:t>Помогите больному свободно дышать — расстегните стесняющую одежду.</a:t>
            </a:r>
            <a:endParaRPr/>
          </a:p>
          <a:p>
            <a:pPr marL="0" marR="0" lvl="0" indent="180975" algn="l"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Arial"/>
                <a:cs typeface="Arial"/>
              </a:rPr>
              <a:t>Убедиться о сохранности пульса на сонных артериях </a:t>
            </a:r>
          </a:p>
          <a:p>
            <a:pPr marL="0" marR="0" lvl="0" indent="180975" algn="l"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Arial"/>
                <a:ea typeface="TimesNewRomanPSMT"/>
                <a:cs typeface="Arial"/>
              </a:rPr>
              <a:t>Осторожно поднесите к ноздрям больного на 0,5—1 с небольшой кусок ваты или марли, смоченной раствором аммиака (нашатырным спиртом).</a:t>
            </a:r>
            <a:endParaRPr lang="ru-RU" sz="1600" b="0" i="0" u="none" strike="noStrike" cap="none">
              <a:ln>
                <a:noFill/>
              </a:ln>
              <a:solidFill>
                <a:schemeClr val="tx1"/>
              </a:solidFill>
              <a:latin typeface="Arial"/>
              <a:cs typeface="Arial"/>
            </a:endParaRPr>
          </a:p>
          <a:p>
            <a:pPr marL="0" marR="0" lvl="0" indent="180975" algn="l"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Arial"/>
                <a:ea typeface="TimesNewRomanPSMT"/>
                <a:cs typeface="Arial"/>
              </a:rPr>
              <a:t>При длительном отсутствии сознания — стабильное положение на боку.</a:t>
            </a:r>
            <a:endParaRPr lang="ru-RU" sz="1600" b="0" i="0" u="none" strike="noStrike" cap="none">
              <a:ln>
                <a:noFill/>
              </a:ln>
              <a:solidFill>
                <a:schemeClr val="tx1"/>
              </a:solidFill>
              <a:latin typeface="Arial"/>
              <a:cs typeface="Arial"/>
            </a:endParaRPr>
          </a:p>
          <a:p>
            <a:pPr marL="0" marR="0" lvl="0" indent="180975" algn="l"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Arial"/>
                <a:ea typeface="TimesNewRomanPSMT"/>
                <a:cs typeface="Arial"/>
              </a:rPr>
              <a:t>Если больной перестаёт дышать, начните сердечно-лёгочную реанимацию</a:t>
            </a:r>
            <a:r>
              <a:rPr lang="ru-RU" sz="1600" b="0" i="1" u="none" strike="noStrike" cap="none">
                <a:ln>
                  <a:noFill/>
                </a:ln>
                <a:solidFill>
                  <a:schemeClr val="tx1"/>
                </a:solidFill>
                <a:latin typeface="Arial"/>
                <a:ea typeface="TimesNewRomanPSMT"/>
                <a:cs typeface="Arial"/>
              </a:rPr>
              <a:t>.</a:t>
            </a:r>
            <a:endParaRPr lang="ru-RU" sz="1600" b="0" i="0" u="none" strike="noStrike" cap="none">
              <a:ln>
                <a:noFill/>
              </a:ln>
              <a:solidFill>
                <a:schemeClr val="tx1"/>
              </a:solidFill>
              <a:latin typeface="Arial"/>
              <a:cs typeface="Arial"/>
            </a:endParaRPr>
          </a:p>
          <a:p>
            <a:pPr marL="0" marR="0" lvl="0" indent="180975" algn="l"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Arial"/>
                <a:ea typeface="TimesNewRomanPSMT"/>
                <a:cs typeface="Arial"/>
              </a:rPr>
              <a:t>Найдите те препараты, которые больной принимает, и подготовьте их к приезду бригады скорой медицинской помощи.</a:t>
            </a:r>
            <a:endParaRPr lang="ru-RU" sz="1600" b="0" i="0" u="none" strike="noStrike" cap="none">
              <a:ln>
                <a:noFill/>
              </a:ln>
              <a:solidFill>
                <a:schemeClr val="tx1"/>
              </a:solidFill>
              <a:latin typeface="Arial"/>
              <a:cs typeface="Arial"/>
            </a:endParaRPr>
          </a:p>
          <a:p>
            <a:pPr marL="0" marR="0" lvl="0" indent="180975" algn="l" defTabSz="914400">
              <a:lnSpc>
                <a:spcPct val="100000"/>
              </a:lnSpc>
              <a:spcBef>
                <a:spcPts val="0"/>
              </a:spcBef>
              <a:spcAft>
                <a:spcPts val="0"/>
              </a:spcAft>
              <a:buClrTx/>
              <a:buSzTx/>
              <a:buFontTx/>
              <a:buChar char="•"/>
              <a:tabLst>
                <a:tab pos="10313988" algn="l"/>
              </a:tabLst>
              <a:defRPr/>
            </a:pPr>
            <a:r>
              <a:rPr lang="ru-RU" sz="1600" b="0" i="0" u="none" strike="noStrike" cap="none">
                <a:ln>
                  <a:noFill/>
                </a:ln>
                <a:solidFill>
                  <a:schemeClr val="tx1"/>
                </a:solidFill>
                <a:latin typeface="Arial"/>
                <a:ea typeface="TimesNewRomanPSMT"/>
                <a:cs typeface="Arial"/>
              </a:rPr>
              <a:t>Не оставляйте больного без присмотра.</a:t>
            </a:r>
            <a:endParaRPr/>
          </a:p>
          <a:p>
            <a:pPr marL="0" marR="0" lvl="0" indent="180975" algn="l" defTabSz="914400">
              <a:lnSpc>
                <a:spcPct val="100000"/>
              </a:lnSpc>
              <a:spcBef>
                <a:spcPts val="0"/>
              </a:spcBef>
              <a:spcAft>
                <a:spcPts val="0"/>
              </a:spcAft>
              <a:buClrTx/>
              <a:buSzTx/>
              <a:buFontTx/>
              <a:buChar char="•"/>
              <a:tabLst>
                <a:tab pos="10313988" algn="l"/>
              </a:tabLst>
              <a:defRPr/>
            </a:pPr>
            <a:r>
              <a:rPr lang="ru-RU" sz="1600">
                <a:latin typeface="Arial"/>
                <a:ea typeface="TimesNewRomanPSMT"/>
                <a:cs typeface="Arial"/>
              </a:rPr>
              <a:t>После восстановления сознания дать теплое сладкое питьё</a:t>
            </a:r>
            <a:endParaRPr lang="ru-RU" sz="1600" b="0" i="0" u="none" strike="noStrike" cap="none">
              <a:ln>
                <a:noFill/>
              </a:ln>
              <a:solidFill>
                <a:schemeClr val="tx1"/>
              </a:solidFill>
              <a:latin typeface="Arial"/>
              <a:ea typeface="TimesNewRomanPSMT"/>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395536" y="476672"/>
            <a:ext cx="8424936" cy="707886"/>
          </a:xfrm>
          <a:prstGeom prst="rect">
            <a:avLst/>
          </a:prstGeom>
        </p:spPr>
        <p:txBody>
          <a:bodyPr wrap="square">
            <a:spAutoFit/>
          </a:bodyPr>
          <a:lstStyle/>
          <a:p>
            <a:pPr>
              <a:buFont typeface="Wingdings"/>
              <a:buChar char="v"/>
              <a:defRPr/>
            </a:pPr>
            <a:r>
              <a:rPr lang="ru-RU" sz="4000">
                <a:solidFill>
                  <a:schemeClr val="accent1"/>
                </a:solidFill>
              </a:rPr>
              <a:t>Эпилептический припадок</a:t>
            </a:r>
          </a:p>
        </p:txBody>
      </p:sp>
      <p:sp>
        <p:nvSpPr>
          <p:cNvPr id="5" name="Прямоугольник 2"/>
          <p:cNvSpPr/>
          <p:nvPr/>
        </p:nvSpPr>
        <p:spPr bwMode="auto">
          <a:xfrm>
            <a:off x="683568" y="1268761"/>
            <a:ext cx="7920880" cy="954107"/>
          </a:xfrm>
          <a:prstGeom prst="rect">
            <a:avLst/>
          </a:prstGeom>
        </p:spPr>
        <p:txBody>
          <a:bodyPr wrap="square">
            <a:spAutoFit/>
          </a:bodyPr>
          <a:lstStyle/>
          <a:p>
            <a:pPr>
              <a:defRPr/>
            </a:pPr>
            <a:r>
              <a:rPr lang="ru-RU" sz="1400" b="1"/>
              <a:t>Эпилепсия - хроническая болезнь, обусловленная поражением головного мозга, проявляющаяся повторными судорожными или другими припадками и сопровождающаяся разнообразными изменениями личности.</a:t>
            </a:r>
            <a:endParaRPr lang="ru-RU" sz="1400"/>
          </a:p>
        </p:txBody>
      </p:sp>
      <p:sp>
        <p:nvSpPr>
          <p:cNvPr id="6" name="Прямоугольник 3"/>
          <p:cNvSpPr/>
          <p:nvPr/>
        </p:nvSpPr>
        <p:spPr bwMode="auto">
          <a:xfrm>
            <a:off x="611560" y="2060848"/>
            <a:ext cx="7632848" cy="2462213"/>
          </a:xfrm>
          <a:prstGeom prst="rect">
            <a:avLst/>
          </a:prstGeom>
        </p:spPr>
        <p:txBody>
          <a:bodyPr wrap="square">
            <a:spAutoFit/>
          </a:bodyPr>
          <a:lstStyle/>
          <a:p>
            <a:pPr>
              <a:defRPr/>
            </a:pPr>
            <a:r>
              <a:rPr lang="ru-RU" sz="2800" b="1"/>
              <a:t>Симптомы и признаки эпилептического припадка:</a:t>
            </a:r>
            <a:r>
              <a:rPr lang="ru-RU" sz="1400"/>
              <a:t/>
            </a:r>
            <a:br>
              <a:rPr lang="ru-RU" sz="1400"/>
            </a:br>
            <a:r>
              <a:rPr lang="ru-RU" sz="1400"/>
              <a:t/>
            </a:r>
            <a:br>
              <a:rPr lang="ru-RU" sz="1400"/>
            </a:br>
            <a:r>
              <a:rPr lang="ru-RU" sz="1400"/>
              <a:t>обычно пострадавший падает на пол без сознания, у него начинаются резкие конвульсивные движения головы, рук и ног. Может наблюдаться потеря контроля за физиологическими отправлениями. Язык прикушен, лицо бледнеет, затем становится синюшным. Зрачки не реагируют на свет. Изо рта может выделяться пена. Общая продолжительность припадка колеблется от 20 секунд до 2 минут.</a:t>
            </a:r>
          </a:p>
        </p:txBody>
      </p:sp>
      <p:pic>
        <p:nvPicPr>
          <p:cNvPr id="7" name="Picture 4" descr="Похожее изображение"/>
          <p:cNvPicPr>
            <a:picLocks noChangeAspect="1" noChangeArrowheads="1"/>
          </p:cNvPicPr>
          <p:nvPr/>
        </p:nvPicPr>
        <p:blipFill>
          <a:blip r:embed="rId2"/>
          <a:stretch/>
        </p:blipFill>
        <p:spPr bwMode="auto">
          <a:xfrm>
            <a:off x="4644008" y="4293096"/>
            <a:ext cx="3312368" cy="237626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827584" y="404665"/>
            <a:ext cx="7848872" cy="2800767"/>
          </a:xfrm>
          <a:prstGeom prst="rect">
            <a:avLst/>
          </a:prstGeom>
        </p:spPr>
        <p:txBody>
          <a:bodyPr wrap="square">
            <a:spAutoFit/>
          </a:bodyPr>
          <a:lstStyle/>
          <a:p>
            <a:pPr>
              <a:defRPr/>
            </a:pPr>
            <a:r>
              <a:rPr lang="ru-RU" b="1"/>
              <a:t>Первая помощь при эпилептическом припадке:</a:t>
            </a:r>
            <a:r>
              <a:rPr lang="ru-RU"/>
              <a:t/>
            </a:r>
            <a:br>
              <a:rPr lang="ru-RU"/>
            </a:br>
            <a:r>
              <a:rPr lang="ru-RU"/>
              <a:t>-</a:t>
            </a:r>
            <a:r>
              <a:rPr lang="ru-RU" sz="1400"/>
              <a:t>Заметив, что кто-то находится на грани припадка, необходимо постараться сделать так, чтобы пострадавший не причинил себе вреда при падении.</a:t>
            </a:r>
            <a:endParaRPr/>
          </a:p>
          <a:p>
            <a:pPr>
              <a:defRPr/>
            </a:pPr>
            <a:r>
              <a:rPr lang="ru-RU" sz="1400"/>
              <a:t>-Освободить место вокруг пострадавшего и подложить ему под голову что-нибудь мягкое.</a:t>
            </a:r>
            <a:endParaRPr/>
          </a:p>
          <a:p>
            <a:pPr>
              <a:defRPr/>
            </a:pPr>
            <a:r>
              <a:rPr lang="ru-RU" sz="1400"/>
              <a:t>-Расстегнуть одежду на шее и груди пострадавшего.</a:t>
            </a:r>
            <a:endParaRPr/>
          </a:p>
          <a:p>
            <a:pPr>
              <a:defRPr/>
            </a:pPr>
            <a:r>
              <a:rPr lang="ru-RU" sz="1400"/>
              <a:t>-Не пытаться сдерживать пострадавшего. Если у него стиснуты зубы, не пытаться разжать челюсти. Не пытаться засунуть что-нибудь в рот пострадавшего, так как это может привести к травме зубов и закрытию дыхательных путей их отломками.</a:t>
            </a:r>
            <a:endParaRPr/>
          </a:p>
          <a:p>
            <a:pPr>
              <a:defRPr/>
            </a:pPr>
            <a:r>
              <a:rPr lang="ru-RU" sz="1400"/>
              <a:t>-После прекращения судорог перевести пострадавшего в безопасное положение.</a:t>
            </a:r>
            <a:endParaRPr/>
          </a:p>
          <a:p>
            <a:pPr>
              <a:defRPr/>
            </a:pPr>
            <a:r>
              <a:rPr lang="ru-RU" sz="1400"/>
              <a:t>-Обработать все травмы, полученные пострадавшим во время припадка.</a:t>
            </a:r>
          </a:p>
        </p:txBody>
      </p:sp>
      <p:pic>
        <p:nvPicPr>
          <p:cNvPr id="5" name="Picture 2" descr="C:\Users\JOHN\Desktop\первая помощь\epilepsiya2.jpg"/>
          <p:cNvPicPr>
            <a:picLocks noChangeAspect="1" noChangeArrowheads="1"/>
          </p:cNvPicPr>
          <p:nvPr/>
        </p:nvPicPr>
        <p:blipFill>
          <a:blip r:embed="rId2"/>
          <a:stretch/>
        </p:blipFill>
        <p:spPr bwMode="auto">
          <a:xfrm>
            <a:off x="1259632" y="3140968"/>
            <a:ext cx="6624736" cy="36004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1"/>
          <p:cNvSpPr>
            <a:spLocks/>
          </p:cNvSpPr>
          <p:nvPr/>
        </p:nvSpPr>
        <p:spPr bwMode="auto">
          <a:xfrm>
            <a:off x="395536" y="404664"/>
            <a:ext cx="8352928" cy="1323439"/>
          </a:xfrm>
          <a:prstGeom prst="rect">
            <a:avLst/>
          </a:prstGeom>
          <a:noFill/>
        </p:spPr>
        <p:txBody>
          <a:bodyPr wrap="square" rtlCol="0">
            <a:spAutoFit/>
          </a:bodyPr>
          <a:lstStyle/>
          <a:p>
            <a:pPr>
              <a:buFont typeface="Wingdings"/>
              <a:buChar char="v"/>
              <a:defRPr/>
            </a:pPr>
            <a:r>
              <a:rPr lang="ru-RU" sz="4000"/>
              <a:t>Гипогликемия-снижение глюкозы в крови</a:t>
            </a:r>
            <a:endParaRPr lang="ru-RU"/>
          </a:p>
        </p:txBody>
      </p:sp>
      <p:pic>
        <p:nvPicPr>
          <p:cNvPr id="5" name="Picture 2" descr="C:\Users\JOHN\Desktop\первая помощь\slide_7.jpg"/>
          <p:cNvPicPr>
            <a:picLocks noChangeAspect="1" noChangeArrowheads="1"/>
          </p:cNvPicPr>
          <p:nvPr/>
        </p:nvPicPr>
        <p:blipFill>
          <a:blip r:embed="rId2"/>
          <a:stretch/>
        </p:blipFill>
        <p:spPr bwMode="auto">
          <a:xfrm>
            <a:off x="755576" y="1628800"/>
            <a:ext cx="7704856" cy="504056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611560" y="548679"/>
            <a:ext cx="7920880" cy="2923877"/>
          </a:xfrm>
          <a:prstGeom prst="rect">
            <a:avLst/>
          </a:prstGeom>
        </p:spPr>
        <p:txBody>
          <a:bodyPr wrap="square">
            <a:spAutoFit/>
          </a:bodyPr>
          <a:lstStyle/>
          <a:p>
            <a:pPr>
              <a:defRPr/>
            </a:pPr>
            <a:r>
              <a:rPr lang="ru-RU" b="1"/>
              <a:t>Первая помощь при гипогликемии, если пострадавший в сознании:</a:t>
            </a:r>
            <a:r>
              <a:rPr lang="ru-RU"/>
              <a:t/>
            </a:r>
            <a:br>
              <a:rPr lang="ru-RU"/>
            </a:br>
            <a:r>
              <a:rPr lang="ru-RU" sz="1400"/>
              <a:t>Придать ему расслабленное положение (лежа или сидя).</a:t>
            </a:r>
            <a:endParaRPr/>
          </a:p>
          <a:p>
            <a:pPr>
              <a:defRPr/>
            </a:pPr>
            <a:r>
              <a:rPr lang="ru-RU" sz="1400"/>
              <a:t>Дать пострадавшему сахарный напиток (две столовые ложки сахара на стакан воды), кусочек сахара, шоколад или конфеты, можно карамель или печенье (сахарозаменитель не помогает).</a:t>
            </a:r>
            <a:endParaRPr/>
          </a:p>
          <a:p>
            <a:pPr>
              <a:defRPr/>
            </a:pPr>
            <a:r>
              <a:rPr lang="ru-RU" sz="1400"/>
              <a:t>Обеспечить покой до полной нормализации состояния.</a:t>
            </a:r>
            <a:endParaRPr/>
          </a:p>
          <a:p>
            <a:pPr>
              <a:defRPr/>
            </a:pPr>
            <a:r>
              <a:rPr lang="ru-RU" b="1"/>
              <a:t>Первая помощь при гипогликемии, если пострадавший потерял сознание:</a:t>
            </a:r>
            <a:r>
              <a:rPr lang="ru-RU"/>
              <a:t/>
            </a:r>
            <a:br>
              <a:rPr lang="ru-RU"/>
            </a:br>
            <a:r>
              <a:rPr lang="ru-RU" sz="1400"/>
              <a:t>Перевести его в безопасное положение, вызвать скорую помощь и контролировать состояние, быть в готовности приступить к сердечно-легочной реанимации.</a:t>
            </a:r>
          </a:p>
        </p:txBody>
      </p:sp>
      <p:pic>
        <p:nvPicPr>
          <p:cNvPr id="5" name="Picture 2" descr="https://propomosch.ru/wp-content/uploads/2017/10/gipoglik-koma2.jpg"/>
          <p:cNvPicPr>
            <a:picLocks noChangeAspect="1" noChangeArrowheads="1"/>
          </p:cNvPicPr>
          <p:nvPr/>
        </p:nvPicPr>
        <p:blipFill>
          <a:blip r:embed="rId2"/>
          <a:stretch/>
        </p:blipFill>
        <p:spPr bwMode="auto">
          <a:xfrm>
            <a:off x="2123728" y="3212976"/>
            <a:ext cx="6096000" cy="3456384"/>
          </a:xfrm>
          <a:prstGeom prst="rect">
            <a:avLst/>
          </a:prstGeom>
          <a:noFill/>
        </p:spPr>
      </p:pic>
      <p:pic>
        <p:nvPicPr>
          <p:cNvPr id="6" name="Picture 4" descr="Картинки по запросу белый квадрат"/>
          <p:cNvPicPr>
            <a:picLocks noChangeAspect="1" noChangeArrowheads="1"/>
          </p:cNvPicPr>
          <p:nvPr/>
        </p:nvPicPr>
        <p:blipFill>
          <a:blip r:embed="rId3"/>
          <a:stretch/>
        </p:blipFill>
        <p:spPr bwMode="auto">
          <a:xfrm>
            <a:off x="5652120" y="6093296"/>
            <a:ext cx="2448273" cy="43204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1"/>
          <p:cNvSpPr>
            <a:spLocks/>
          </p:cNvSpPr>
          <p:nvPr/>
        </p:nvSpPr>
        <p:spPr bwMode="auto">
          <a:xfrm>
            <a:off x="1115616" y="1124744"/>
            <a:ext cx="6135013" cy="769441"/>
          </a:xfrm>
          <a:prstGeom prst="rect">
            <a:avLst/>
          </a:prstGeom>
          <a:noFill/>
        </p:spPr>
        <p:txBody>
          <a:bodyPr wrap="none" rtlCol="0">
            <a:spAutoFit/>
          </a:bodyPr>
          <a:lstStyle/>
          <a:p>
            <a:pPr>
              <a:defRPr/>
            </a:pPr>
            <a:r>
              <a:rPr lang="en-US" sz="4400" b="1"/>
              <a:t>ll. </a:t>
            </a:r>
            <a:r>
              <a:rPr lang="ru-RU" sz="4400" b="1"/>
              <a:t>КРОВОТЕЧЕНИЕ</a:t>
            </a:r>
          </a:p>
        </p:txBody>
      </p:sp>
      <p:pic>
        <p:nvPicPr>
          <p:cNvPr id="5" name="Picture 2" descr="Картинки по запросу первая помощь при кровотечениях"/>
          <p:cNvPicPr>
            <a:picLocks noChangeAspect="1" noChangeArrowheads="1"/>
          </p:cNvPicPr>
          <p:nvPr/>
        </p:nvPicPr>
        <p:blipFill>
          <a:blip r:embed="rId2"/>
          <a:stretch/>
        </p:blipFill>
        <p:spPr bwMode="auto">
          <a:xfrm>
            <a:off x="1115616" y="2060848"/>
            <a:ext cx="7056784" cy="417646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Аспект">
  <a:themeElements>
    <a:clrScheme name="Другая 4">
      <a:dk1>
        <a:srgbClr val="C00000"/>
      </a:dk1>
      <a:lt1>
        <a:srgbClr val="C00000"/>
      </a:lt1>
      <a:dk2>
        <a:srgbClr val="FFFFFF"/>
      </a:dk2>
      <a:lt2>
        <a:srgbClr val="C00000"/>
      </a:lt2>
      <a:accent1>
        <a:srgbClr val="C00000"/>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Arial"/>
        <a:cs typeface="Arial"/>
      </a:majorFont>
      <a:minorFont>
        <a:latin typeface="Verdana"/>
        <a:ea typeface="Arial"/>
        <a:cs typeface="Arial"/>
      </a:minorFont>
    </a:fontScheme>
    <a:fmtScheme name="Аспект">
      <a:fillStyleLst>
        <a:solidFill>
          <a:schemeClr val="phClr"/>
        </a:solidFill>
        <a:gradFill>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0</TotalTime>
  <Words>1511</Words>
  <Application>Microsoft Office PowerPoint</Application>
  <DocSecurity>0</DocSecurity>
  <PresentationFormat>Экран (4:3)</PresentationFormat>
  <Paragraphs>136</Paragraphs>
  <Slides>31</Slides>
  <Notes>0</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1</vt:i4>
      </vt:variant>
      <vt:variant>
        <vt:lpstr>Заголовки слайдов</vt:lpstr>
      </vt:variant>
      <vt:variant>
        <vt:i4>31</vt:i4>
      </vt:variant>
    </vt:vector>
  </HeadingPairs>
  <TitlesOfParts>
    <vt:vector size="40" baseType="lpstr">
      <vt:lpstr>Arial</vt:lpstr>
      <vt:lpstr>ArialMT</vt:lpstr>
      <vt:lpstr>Tahoma</vt:lpstr>
      <vt:lpstr>TimesNewRomanPSMT</vt:lpstr>
      <vt:lpstr>Verdana</vt:lpstr>
      <vt:lpstr>Wingdings</vt:lpstr>
      <vt:lpstr>Wingdings 2</vt:lpstr>
      <vt:lpstr>Аспект</vt:lpstr>
      <vt:lpstr>oleObj</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Hewlett-Packard Company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subject/>
  <dc:creator>JOHN</dc:creator>
  <cp:keywords/>
  <dc:description/>
  <cp:lastModifiedBy>Наталья Епифанова</cp:lastModifiedBy>
  <cp:revision>10</cp:revision>
  <dcterms:created xsi:type="dcterms:W3CDTF">2014-12-20T12:47:06Z</dcterms:created>
  <dcterms:modified xsi:type="dcterms:W3CDTF">2021-08-10T14:00:47Z</dcterms:modified>
  <cp:category/>
  <dc:identifier/>
  <cp:contentStatus/>
  <dc:language/>
  <cp:version/>
</cp:coreProperties>
</file>